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91" r:id="rId11"/>
    <p:sldId id="292" r:id="rId12"/>
    <p:sldId id="293" r:id="rId13"/>
    <p:sldId id="294" r:id="rId14"/>
    <p:sldId id="295" r:id="rId15"/>
    <p:sldId id="269" r:id="rId16"/>
    <p:sldId id="267" r:id="rId17"/>
    <p:sldId id="270" r:id="rId18"/>
    <p:sldId id="271" r:id="rId19"/>
    <p:sldId id="272" r:id="rId20"/>
    <p:sldId id="273" r:id="rId21"/>
    <p:sldId id="274" r:id="rId22"/>
    <p:sldId id="296" r:id="rId23"/>
    <p:sldId id="297" r:id="rId24"/>
    <p:sldId id="298" r:id="rId25"/>
    <p:sldId id="299" r:id="rId26"/>
    <p:sldId id="300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301" r:id="rId36"/>
    <p:sldId id="302" r:id="rId37"/>
    <p:sldId id="303" r:id="rId38"/>
    <p:sldId id="304" r:id="rId39"/>
    <p:sldId id="305" r:id="rId40"/>
    <p:sldId id="306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307" r:id="rId49"/>
    <p:sldId id="308" r:id="rId50"/>
    <p:sldId id="309" r:id="rId51"/>
    <p:sldId id="310" r:id="rId52"/>
    <p:sldId id="311" r:id="rId53"/>
    <p:sldId id="290" r:id="rId54"/>
    <p:sldId id="312" r:id="rId55"/>
    <p:sldId id="313" r:id="rId56"/>
    <p:sldId id="314" r:id="rId57"/>
    <p:sldId id="315" r:id="rId58"/>
    <p:sldId id="316" r:id="rId59"/>
    <p:sldId id="317" r:id="rId60"/>
    <p:sldId id="321" r:id="rId61"/>
    <p:sldId id="322" r:id="rId62"/>
    <p:sldId id="323" r:id="rId63"/>
    <p:sldId id="324" r:id="rId64"/>
    <p:sldId id="325" r:id="rId65"/>
    <p:sldId id="326" r:id="rId6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-240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3363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31469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578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5525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4958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2089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1680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3710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69914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6847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58282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C2971-B9E9-49E9-A178-20528B4F79C7}" type="datetimeFigureOut">
              <a:rPr lang="ru-RU" smtClean="0"/>
              <a:t>05.04.2025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B7C6E-31CB-4E39-9E6B-F97805FF6A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051"/>
            <a:ext cx="9144000" cy="519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614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552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2" y="555526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потомков какого адмирала, командовавшего Черноморским флотом в победном </a:t>
            </a:r>
            <a:r>
              <a:rPr lang="ru-RU" sz="1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Синопском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сражении 1853 года, была куплена эта земля?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123728" y="1851669"/>
            <a:ext cx="4431071" cy="2869979"/>
            <a:chOff x="2123728" y="1851669"/>
            <a:chExt cx="4431071" cy="2869979"/>
          </a:xfrm>
        </p:grpSpPr>
        <p:sp>
          <p:nvSpPr>
            <p:cNvPr id="4" name="TextBox 3"/>
            <p:cNvSpPr txBox="1"/>
            <p:nvPr/>
          </p:nvSpPr>
          <p:spPr>
            <a:xfrm>
              <a:off x="2123728" y="1851669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Павла Степановича </a:t>
              </a:r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НАХИМОВА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pic>
          <p:nvPicPr>
            <p:cNvPr id="3074" name="Picture 2" descr="Picture backgroun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851670"/>
              <a:ext cx="2342839" cy="2869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48468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1151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5894" y="411510"/>
            <a:ext cx="62646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1920 году отец подарил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Твардовскому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книгу,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которую обменял на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мешок картошки. Эта книга,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которой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писал в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основном о страданиях народа </a:t>
            </a:r>
            <a:endParaRPr lang="ru-RU" sz="1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трагедии крестьянства, стала для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поэта самой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дорогой на всю жизнь. </a:t>
            </a:r>
            <a:endParaRPr lang="ru-RU" sz="1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Назовите автора книги?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58886" y="1851671"/>
            <a:ext cx="5702270" cy="2827150"/>
            <a:chOff x="2058886" y="1851671"/>
            <a:chExt cx="5702270" cy="2827150"/>
          </a:xfrm>
        </p:grpSpPr>
        <p:sp>
          <p:nvSpPr>
            <p:cNvPr id="5" name="TextBox 4"/>
            <p:cNvSpPr txBox="1"/>
            <p:nvPr/>
          </p:nvSpPr>
          <p:spPr>
            <a:xfrm>
              <a:off x="2058886" y="2515552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Николай </a:t>
              </a:r>
            </a:p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НЕКРАСОВ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642" y="1851671"/>
              <a:ext cx="2059514" cy="2827150"/>
            </a:xfrm>
            <a:prstGeom prst="rect">
              <a:avLst/>
            </a:prstGeom>
          </p:spPr>
        </p:pic>
        <p:pic>
          <p:nvPicPr>
            <p:cNvPr id="4098" name="Picture 2" descr="Picture backgrou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2504391"/>
              <a:ext cx="1374408" cy="217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2360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2" y="550877"/>
            <a:ext cx="55446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 было Твардовскому,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он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 публиковаться? С этого возраста, согласно Гражданскому кодексу РФ, подросток может работать по трудовому договору,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 выпустить Пушкинскую карту.</a:t>
            </a:r>
          </a:p>
          <a:p>
            <a:endParaRPr lang="ru-RU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99742"/>
            <a:ext cx="2545251" cy="185167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084172" y="2300048"/>
            <a:ext cx="3124301" cy="2251057"/>
            <a:chOff x="2084172" y="2300048"/>
            <a:chExt cx="3124301" cy="2251057"/>
          </a:xfrm>
        </p:grpSpPr>
        <p:sp>
          <p:nvSpPr>
            <p:cNvPr id="5" name="TextBox 4"/>
            <p:cNvSpPr txBox="1"/>
            <p:nvPr/>
          </p:nvSpPr>
          <p:spPr>
            <a:xfrm>
              <a:off x="2084172" y="3291830"/>
              <a:ext cx="10441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8" t="7786" r="28199" b="9034"/>
            <a:stretch/>
          </p:blipFill>
          <p:spPr>
            <a:xfrm>
              <a:off x="3563888" y="2300048"/>
              <a:ext cx="1644585" cy="2251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627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555526"/>
            <a:ext cx="64807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Главный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герой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поэмы «Страна </a:t>
            </a:r>
            <a:r>
              <a:rPr lang="ru-RU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Муравия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Никита </a:t>
            </a:r>
            <a:r>
              <a:rPr lang="ru-RU" sz="1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Моргунок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не желает вступать в организацию, объединяющую крестьян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совместного ведения сельского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хозяйства…</a:t>
            </a:r>
            <a:endParaRPr lang="ru-RU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называлась эта организация?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835696" y="2283718"/>
            <a:ext cx="5832648" cy="2604290"/>
            <a:chOff x="1835696" y="2283718"/>
            <a:chExt cx="5832648" cy="2604290"/>
          </a:xfrm>
        </p:grpSpPr>
        <p:sp>
          <p:nvSpPr>
            <p:cNvPr id="4" name="TextBox 3"/>
            <p:cNvSpPr txBox="1"/>
            <p:nvPr/>
          </p:nvSpPr>
          <p:spPr>
            <a:xfrm>
              <a:off x="1835696" y="3642578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КОЛХОЗ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2283718"/>
              <a:ext cx="4320480" cy="2604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6075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50877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Твардовский окончил МИФЛИ (Московский институт философии, литературы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истории).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Этот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вуз в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шутку сравнивали </a:t>
            </a:r>
            <a:endParaRPr lang="ru-RU" sz="1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привилегированным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учебным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заведением Российской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империи…</a:t>
            </a:r>
            <a:endParaRPr lang="ru-RU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каким учебным заведением сравнивали МИФЛИ?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5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691680" y="2499742"/>
            <a:ext cx="5921067" cy="2386834"/>
            <a:chOff x="1691680" y="2499742"/>
            <a:chExt cx="5921067" cy="2386834"/>
          </a:xfrm>
        </p:grpSpPr>
        <p:sp>
          <p:nvSpPr>
            <p:cNvPr id="5" name="TextBox 4"/>
            <p:cNvSpPr txBox="1"/>
            <p:nvPr/>
          </p:nvSpPr>
          <p:spPr>
            <a:xfrm>
              <a:off x="1691680" y="3045711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Царскосельским лицеем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2499742"/>
              <a:ext cx="3544803" cy="2386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4702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1347614"/>
            <a:ext cx="4896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«Я в свою ходил атаку»</a:t>
            </a:r>
          </a:p>
          <a:p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F:\Документы_Марина\МЕРОПРИЯТИЯ\2025\1 КВАРТАЛ\ВЕРЕЙСКИЙ_ТВАРДОВСКИЙ\ТВАРДОВСКИЙ\276-256-6813-10-WA229730_m_700x700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7"/>
          <a:stretch/>
        </p:blipFill>
        <p:spPr bwMode="auto">
          <a:xfrm>
            <a:off x="0" y="-13706"/>
            <a:ext cx="3419464" cy="515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311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1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50877"/>
            <a:ext cx="626469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 Василия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Тёркина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появился ещё до создания самой поэмы. Изначально он был придуман для газеты Ленинградского военного округа «На страже Родины», где работал Александр Твардовский.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Первое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упоминание о Васе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Тёркине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о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спецкоре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появилось в номере от 31 декабря 1939 года.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время какой войны появился боец – Вася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302778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Гражданской войны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Испании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7215" y="302778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Советско-финляндской войны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1963" y="303528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Советско-японской войны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142426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44918" y="3152624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13439" y="3146742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6866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2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50877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Сталинскую премию – 50 000 рублей – за поэму «Страна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Муравия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Твардовский передал в фонд обороны. В годы войны в этот фонд поступали средства от граждан со всего СССР. На эти деньги приобреталась военная техника, например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тяжёлый танк ИС-2, названный в честь автора известного детского стихотворения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«Что такое хорошо и что такое плохо?». </a:t>
            </a: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честь какого поэта был назван танк?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343758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Константина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СИМОНОВА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342481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Самуила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МАРШАКА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8144" y="342655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Владимира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МАЯКОВСКОГО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74988" y="3563443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82505" y="3563442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39109" y="3575381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056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50877"/>
            <a:ext cx="6264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время войны немцы распространяли пропагандистские газеты. Противодействуя им, советская сторона издавала «Курскую правду», которую с 1942 года печатали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Ельце специально для распространения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оккупированных территориях. Вместо сведений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цене и подписке, которые обычно размещались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газетах, в «Курской правде» была особая пометка. </a:t>
            </a: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Какая?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3437587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Прочти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передай другому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3424813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Фронт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тылу врага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8144" y="342655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Родина-мать зовёт!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74988" y="3563443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82505" y="3563442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39109" y="3575381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458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950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4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339502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Стихотворение Твардовского, написанное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1946 году, основано на реальной истории бойца Василия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Бросалова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тяжело раненного в бою. Несмотря на то, что прототип героя выжил, стихотворение написано от лица погибшего солдата. В нём отражены события 1942 года, одного из самых напряжённых моментов Великой Отечественной войны.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2020 году на месте боёв открыли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мемориал Советскому Солдату. </a:t>
            </a: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каком сражении идёт речь?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80380" y="38806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Курская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5978" y="3867894"/>
            <a:ext cx="2218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Сталинградская битва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0820" y="386963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Ржевская битва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006524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48532" y="4006523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11785" y="4018462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8" t="1940" r="22317"/>
          <a:stretch/>
        </p:blipFill>
        <p:spPr>
          <a:xfrm>
            <a:off x="6671271" y="329164"/>
            <a:ext cx="2255488" cy="342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8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0" y="0"/>
            <a:ext cx="9301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673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5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7704" y="550877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Победу в мае 1945 года Твардовский встретил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Восточной Пруссии, в городе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Тапиау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где зачитал солдатам и офицерам сообщение об Акте безоговорочной капитуляции Германии. Тогда же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начал писать последнюю главу «Василия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Тёркина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»: </a:t>
            </a:r>
            <a:r>
              <a:rPr lang="ru-RU" sz="1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«Светит месяц, ночь ясна, Чарка выпита до дна...» </a:t>
            </a:r>
          </a:p>
          <a:p>
            <a:pPr lvl="0"/>
            <a:endParaRPr lang="ru-RU" sz="1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Назовите регион Российской Федерации, на территории которого находится город Гвардейск, бывший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Тапиау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195735" y="3088580"/>
            <a:ext cx="178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Карелия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9952" y="307580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Калининградская область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0319" y="3082828"/>
            <a:ext cx="231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Ленинградская область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46996" y="3214434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82505" y="3214435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588225" y="3226374"/>
            <a:ext cx="144016" cy="139205"/>
          </a:xfrm>
          <a:prstGeom prst="rect">
            <a:avLst/>
          </a:prstGeom>
          <a:solidFill>
            <a:srgbClr val="E64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7303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918761"/>
            <a:ext cx="4896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«Я в свою ходил атаку»</a:t>
            </a:r>
          </a:p>
          <a:p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307580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</a:t>
            </a:r>
            <a:endParaRPr lang="ru-RU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F:\Документы_Марина\МЕРОПРИЯТИЯ\2025\1 КВАРТАЛ\ВЕРЕЙСКИЙ_ТВАРДОВСКИЙ\ТВАРДОВСКИЙ\9286d7b21ee1077596389018957da07d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2205" r="5887" b="2550"/>
          <a:stretch/>
        </p:blipFill>
        <p:spPr bwMode="auto">
          <a:xfrm>
            <a:off x="0" y="1"/>
            <a:ext cx="3516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266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7704" y="550877"/>
            <a:ext cx="63367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Первое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упоминание о Васе </a:t>
            </a:r>
            <a:r>
              <a:rPr lang="ru-RU" sz="1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Тёркине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как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спецкоре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появилось в номере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 декабря 1939 года. </a:t>
            </a:r>
          </a:p>
          <a:p>
            <a:endParaRPr lang="ru-RU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время какой войны появился </a:t>
            </a:r>
            <a:endParaRPr lang="ru-RU" sz="1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боец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Вася </a:t>
            </a:r>
            <a:r>
              <a:rPr lang="ru-RU" sz="1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064087" y="2139701"/>
            <a:ext cx="6684377" cy="2599039"/>
            <a:chOff x="2064087" y="2139701"/>
            <a:chExt cx="6684377" cy="2599039"/>
          </a:xfrm>
        </p:grpSpPr>
        <p:sp>
          <p:nvSpPr>
            <p:cNvPr id="6" name="TextBox 5"/>
            <p:cNvSpPr txBox="1"/>
            <p:nvPr/>
          </p:nvSpPr>
          <p:spPr>
            <a:xfrm>
              <a:off x="2267744" y="2397536"/>
              <a:ext cx="24482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Советско-финляндской войны</a:t>
              </a:r>
              <a:endPara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64087" y="2536164"/>
              <a:ext cx="144016" cy="139205"/>
            </a:xfrm>
            <a:prstGeom prst="rect">
              <a:avLst/>
            </a:prstGeom>
            <a:solidFill>
              <a:srgbClr val="E64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139701"/>
              <a:ext cx="4032448" cy="2599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0671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7704" y="550877"/>
            <a:ext cx="626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Сталинскую премию – 50 000 рублей – за поэму «Страна </a:t>
            </a:r>
            <a:r>
              <a:rPr lang="ru-RU" sz="1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Муравия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Твардовский передал в фонд обороны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эти деньги приобреталась военная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техника, например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тяжёлый танк ИС-2, названный </a:t>
            </a:r>
            <a:endParaRPr lang="ru-RU" sz="1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честь автора известного детского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стихотворения…</a:t>
            </a:r>
          </a:p>
          <a:p>
            <a:endParaRPr lang="ru-RU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честь какого поэта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назван танк?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91159" y="2499742"/>
            <a:ext cx="6033947" cy="2174960"/>
            <a:chOff x="1991159" y="2499742"/>
            <a:chExt cx="6033947" cy="2174960"/>
          </a:xfrm>
        </p:grpSpPr>
        <p:sp>
          <p:nvSpPr>
            <p:cNvPr id="6" name="TextBox 5"/>
            <p:cNvSpPr txBox="1"/>
            <p:nvPr/>
          </p:nvSpPr>
          <p:spPr>
            <a:xfrm>
              <a:off x="2120194" y="2571750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Владимира </a:t>
              </a:r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МАЯКОВСКОГО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991159" y="2720577"/>
              <a:ext cx="144016" cy="139205"/>
            </a:xfrm>
            <a:prstGeom prst="rect">
              <a:avLst/>
            </a:prstGeom>
            <a:solidFill>
              <a:srgbClr val="E64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0242" name="Picture 2" descr="Picture backgrou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600" y="2499742"/>
              <a:ext cx="3868506" cy="2174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44418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7704" y="550877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Вместо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сведений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цене и подписке,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которые обычно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размещались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газетах,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«Курской правде» была особая пометка. </a:t>
            </a:r>
          </a:p>
          <a:p>
            <a:endParaRPr lang="ru-RU" sz="1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Какая?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974988" y="1960753"/>
            <a:ext cx="6197412" cy="2798753"/>
            <a:chOff x="1974988" y="1960753"/>
            <a:chExt cx="6197412" cy="2798753"/>
          </a:xfrm>
        </p:grpSpPr>
        <p:sp>
          <p:nvSpPr>
            <p:cNvPr id="4" name="TextBox 3"/>
            <p:cNvSpPr txBox="1"/>
            <p:nvPr/>
          </p:nvSpPr>
          <p:spPr>
            <a:xfrm>
              <a:off x="2195736" y="2355726"/>
              <a:ext cx="20882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Прочти </a:t>
              </a:r>
            </a:p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передай другому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974988" y="2481582"/>
              <a:ext cx="144016" cy="139205"/>
            </a:xfrm>
            <a:prstGeom prst="rect">
              <a:avLst/>
            </a:prstGeom>
            <a:solidFill>
              <a:srgbClr val="E64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b="57570"/>
            <a:stretch/>
          </p:blipFill>
          <p:spPr>
            <a:xfrm>
              <a:off x="3891206" y="1960753"/>
              <a:ext cx="4281194" cy="2798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2214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950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4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490637" y="3653611"/>
            <a:ext cx="2145259" cy="646331"/>
            <a:chOff x="1490637" y="3653611"/>
            <a:chExt cx="2145259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1619672" y="3653611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Ржевская битва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490637" y="3802438"/>
              <a:ext cx="144016" cy="139205"/>
            </a:xfrm>
            <a:prstGeom prst="rect">
              <a:avLst/>
            </a:prstGeom>
            <a:solidFill>
              <a:srgbClr val="E64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8" t="1940" r="22317"/>
          <a:stretch/>
        </p:blipFill>
        <p:spPr>
          <a:xfrm>
            <a:off x="6383496" y="409883"/>
            <a:ext cx="2511080" cy="3818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339502"/>
            <a:ext cx="50120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Стихотворение Твардовского, написанное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1946 году, основано на реальной истории бойца Василия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Бросалова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тяжело раненного в бою. Несмотря на то, </a:t>
            </a:r>
            <a:b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прототип героя выжил, стихотворение написано от лица погибшего солдата. </a:t>
            </a: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нём отражены события 1942 года, одного из самых напряжённых моментов Великой Отечественной войны. В 2020 году на месте боёв открыли мемориал Советскому Солдату. </a:t>
            </a: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каком сражении идёт речь?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338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7704" y="550877"/>
            <a:ext cx="626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Победу в мае 1945 года Твардовский встретил </a:t>
            </a: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Восточной Пруссии, в 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городе </a:t>
            </a:r>
            <a:r>
              <a:rPr lang="ru-RU" sz="1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Тапиау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где зачитал солдатам и офицерам сообщение об Акте безоговорочной капитуляции </a:t>
            </a:r>
            <a:r>
              <a:rPr lang="ru-RU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Германии…</a:t>
            </a:r>
          </a:p>
          <a:p>
            <a:endParaRPr lang="ru-RU" sz="1600" b="1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Назовите регион Российской Федерации, на территории которого находится город Гвардейск, бывший </a:t>
            </a:r>
            <a:r>
              <a:rPr lang="ru-RU" sz="1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Тапиау</a:t>
            </a:r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907704" y="2499742"/>
            <a:ext cx="5539557" cy="2170964"/>
            <a:chOff x="1907704" y="2499742"/>
            <a:chExt cx="5539557" cy="2170964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907704" y="2798245"/>
              <a:ext cx="2461703" cy="646331"/>
              <a:chOff x="3982505" y="3075806"/>
              <a:chExt cx="2461703" cy="64633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139952" y="3075806"/>
                <a:ext cx="23042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Калининградская область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3982505" y="3214435"/>
                <a:ext cx="144016" cy="139205"/>
              </a:xfrm>
              <a:prstGeom prst="rect">
                <a:avLst/>
              </a:prstGeom>
              <a:solidFill>
                <a:srgbClr val="E641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2000" y="2499742"/>
              <a:ext cx="2875261" cy="2170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4410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779662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«Вася </a:t>
            </a:r>
            <a:r>
              <a:rPr lang="ru-RU" sz="5000" b="1" dirty="0" err="1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мой герой»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386" name="Picture 2" descr="F:\Документы_Марина\МЕРОПРИЯТИЯ\2025\1 КВАРТАЛ\ВЕРЕЙСКИЙ_ТВАРДОВСКИЙ\ТВАРДОВСКИЙ\0446dd820d2a5bb578649458f9ceeb92 (1)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6"/>
          <a:stretch/>
        </p:blipFill>
        <p:spPr bwMode="auto">
          <a:xfrm>
            <a:off x="2283" y="-1"/>
            <a:ext cx="3192941" cy="5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584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90336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915208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каких войсках служил Василий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герой поэмы Александра Твардовского?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285049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ПЕХОТЕ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7944" y="282590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ТАНКОВЫХ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4168" y="284119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ФЛОТЕ</a:t>
            </a:r>
          </a:p>
        </p:txBody>
      </p:sp>
    </p:spTree>
    <p:extLst>
      <p:ext uri="{BB962C8B-B14F-4D97-AF65-F5344CB8AC3E}">
        <p14:creationId xmlns:p14="http://schemas.microsoft.com/office/powerpoint/2010/main" val="1126299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770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877040"/>
            <a:ext cx="604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Эх, суконная, казённая….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костра в лесу прожжённая»,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Знаменитая, пробитая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бою огнём врага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 своей рукой зашитая,–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Кому не дорога!</a:t>
            </a:r>
          </a:p>
          <a:p>
            <a:pPr lvl="0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какой части воинского обмундирования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такой теплотой отзывается Василий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24618" y="3642578"/>
            <a:ext cx="142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ШАПКЕ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8794" y="361799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ШИНЕЛИ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362399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ПОРТЯНКЕ</a:t>
            </a:r>
          </a:p>
        </p:txBody>
      </p:sp>
    </p:spTree>
    <p:extLst>
      <p:ext uri="{BB962C8B-B14F-4D97-AF65-F5344CB8AC3E}">
        <p14:creationId xmlns:p14="http://schemas.microsoft.com/office/powerpoint/2010/main" val="6472247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1347614"/>
            <a:ext cx="48965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ДЕТСТВО </a:t>
            </a:r>
          </a:p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ЮНОСТЬ </a:t>
            </a:r>
          </a:p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ПОЭТА</a:t>
            </a:r>
            <a:endParaRPr lang="ru-RU" sz="5000" dirty="0" smtClean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3463"/>
          <a:stretch/>
        </p:blipFill>
        <p:spPr>
          <a:xfrm>
            <a:off x="0" y="0"/>
            <a:ext cx="3452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06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221" y="84355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6223" y="85165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Кто, согласно лозунгу в газете, 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 виду грозен очень, а на деле глух и слеп»?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208594" y="2746387"/>
            <a:ext cx="142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ПУЛЕМЕТ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2770" y="275389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САМОЛЁТ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0112" y="275989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ТАНК</a:t>
            </a:r>
          </a:p>
        </p:txBody>
      </p:sp>
    </p:spTree>
    <p:extLst>
      <p:ext uri="{BB962C8B-B14F-4D97-AF65-F5344CB8AC3E}">
        <p14:creationId xmlns:p14="http://schemas.microsoft.com/office/powerpoint/2010/main" val="2663803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4355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868262"/>
            <a:ext cx="6048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Нет, ребята, я не гордый.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загадывая вдаль,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 скажу: зачем мне орден?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согласен на…</a:t>
            </a:r>
          </a:p>
          <a:p>
            <a:pPr lvl="0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какую награду был согласен </a:t>
            </a:r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вместо ордена?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0562" y="3282538"/>
            <a:ext cx="142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ОТПУСК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4738" y="3257953"/>
            <a:ext cx="135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080" y="326395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ЧАСЫ</a:t>
            </a:r>
          </a:p>
        </p:txBody>
      </p:sp>
    </p:spTree>
    <p:extLst>
      <p:ext uri="{BB962C8B-B14F-4D97-AF65-F5344CB8AC3E}">
        <p14:creationId xmlns:p14="http://schemas.microsoft.com/office/powerpoint/2010/main" val="26762372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84355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9674" y="84472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Какую песню исполнил </a:t>
            </a:r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гармони, подаренной ему танкистами?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9514" y="2645499"/>
            <a:ext cx="223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 ЗЕМЛЯНКЕ»</a:t>
            </a:r>
          </a:p>
          <a:p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8180" y="264375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«ТРИ ТАНКИСТА»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4444" y="26341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«ЭХ, ДОРОГИ»</a:t>
            </a:r>
          </a:p>
        </p:txBody>
      </p:sp>
    </p:spTree>
    <p:extLst>
      <p:ext uri="{BB962C8B-B14F-4D97-AF65-F5344CB8AC3E}">
        <p14:creationId xmlns:p14="http://schemas.microsoft.com/office/powerpoint/2010/main" val="17048992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744" y="84355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44" y="771550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первых дней годины горькой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 слыхал сквозь грозный гром,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Повторял Василий </a:t>
            </a:r>
            <a:r>
              <a:rPr lang="ru-RU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lvl="0"/>
            <a:endParaRPr lang="ru-RU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повторял Василий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5736" y="2429475"/>
            <a:ext cx="354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Берлина мы дойдём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5736" y="300553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Скоро Гитлера побьём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5736" y="3581603"/>
            <a:ext cx="303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Перетерпим. Перетрём</a:t>
            </a:r>
          </a:p>
          <a:p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607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444590"/>
            <a:ext cx="5616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«Вася </a:t>
            </a:r>
            <a:r>
              <a:rPr lang="ru-RU" sz="5000" b="1" dirty="0" err="1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мой герой»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910"/>
            <a:ext cx="9144000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6261"/>
            <a:ext cx="2852548" cy="3795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7560" y="3003798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</a:t>
            </a:r>
            <a:endParaRPr lang="ru-RU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314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760" y="550877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каких войсках служил Василий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герой поэмы Александра Твардовского?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483768" y="1474207"/>
            <a:ext cx="6123626" cy="3075806"/>
            <a:chOff x="2483768" y="1474207"/>
            <a:chExt cx="6123626" cy="3075806"/>
          </a:xfrm>
        </p:grpSpPr>
        <p:sp>
          <p:nvSpPr>
            <p:cNvPr id="4" name="TextBox 3"/>
            <p:cNvSpPr txBox="1"/>
            <p:nvPr/>
          </p:nvSpPr>
          <p:spPr>
            <a:xfrm>
              <a:off x="2483768" y="1851670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ПЕХОТЕ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474207"/>
              <a:ext cx="4611458" cy="3075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8870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760" y="550877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Эх, суконная, казённая….</a:t>
            </a:r>
          </a:p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костра в лесу </a:t>
            </a:r>
            <a:r>
              <a:rPr lang="ru-RU" b="1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прожжённая</a:t>
            </a:r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какой вещи с такой теплотой </a:t>
            </a:r>
          </a:p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отзывается Василий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11760" y="2028205"/>
            <a:ext cx="5760640" cy="2715422"/>
            <a:chOff x="2411760" y="2028205"/>
            <a:chExt cx="5760640" cy="2715422"/>
          </a:xfrm>
        </p:grpSpPr>
        <p:sp>
          <p:nvSpPr>
            <p:cNvPr id="5" name="TextBox 4"/>
            <p:cNvSpPr txBox="1"/>
            <p:nvPr/>
          </p:nvSpPr>
          <p:spPr>
            <a:xfrm>
              <a:off x="2411760" y="2139702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 ШИНЕЛИ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2028205"/>
              <a:ext cx="3888432" cy="2715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7642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52107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Кто, согласно лозунгу в газете, </a:t>
            </a:r>
          </a:p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 виду грозен очень, а на деле глух и слеп»?</a:t>
            </a:r>
            <a:endParaRPr lang="ru-RU" i="1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835696" y="1720424"/>
            <a:ext cx="5720099" cy="2991027"/>
            <a:chOff x="1835696" y="1720424"/>
            <a:chExt cx="5720099" cy="2991027"/>
          </a:xfrm>
        </p:grpSpPr>
        <p:sp>
          <p:nvSpPr>
            <p:cNvPr id="6" name="TextBox 5"/>
            <p:cNvSpPr txBox="1"/>
            <p:nvPr/>
          </p:nvSpPr>
          <p:spPr>
            <a:xfrm>
              <a:off x="1835696" y="172042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ТАНК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1840" y="1842148"/>
              <a:ext cx="4423955" cy="2869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5808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52107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какую награду был согласен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вместо ордена?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979712" y="1635646"/>
            <a:ext cx="5437507" cy="2869704"/>
            <a:chOff x="1979712" y="1635646"/>
            <a:chExt cx="5437507" cy="2869704"/>
          </a:xfrm>
        </p:grpSpPr>
        <p:sp>
          <p:nvSpPr>
            <p:cNvPr id="5" name="TextBox 4"/>
            <p:cNvSpPr txBox="1"/>
            <p:nvPr/>
          </p:nvSpPr>
          <p:spPr>
            <a:xfrm>
              <a:off x="1979712" y="1635646"/>
              <a:ext cx="1355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МЕДАЛЬ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707654"/>
              <a:ext cx="3925339" cy="2797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6173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7388" y="62753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Какую песню исполнил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гармони, подаренной ему танкистами?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619672" y="1707286"/>
            <a:ext cx="6892918" cy="3019903"/>
            <a:chOff x="1646998" y="1779303"/>
            <a:chExt cx="6741426" cy="2947886"/>
          </a:xfrm>
        </p:grpSpPr>
        <p:sp>
          <p:nvSpPr>
            <p:cNvPr id="5" name="TextBox 4"/>
            <p:cNvSpPr txBox="1"/>
            <p:nvPr/>
          </p:nvSpPr>
          <p:spPr>
            <a:xfrm>
              <a:off x="1646998" y="1779303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«ТРИ ТАНКИСТА»</a:t>
              </a:r>
              <a:endPara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851670"/>
              <a:ext cx="4320480" cy="2875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0364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552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1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555526"/>
            <a:ext cx="61926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1909 году отец будущего писателя Александра Твардовского приобрёл в Смоленской губернии небольшой участок земли — 12 десятин.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вспоминал: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 этим клочком связано </a:t>
            </a:r>
            <a:endParaRPr lang="ru-RU" sz="16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всё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лучшее, что есть во мне – поэтическая способность. Более того – это я сам как личность». </a:t>
            </a:r>
            <a:endParaRPr lang="ru-RU" sz="16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потомков какого адмирала, командовавшего Черноморским флотом в победном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Синопском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сражении 1853 года, была куплена эта земля?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365187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Павла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Степановича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НАХИМОВА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365187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Фёдора Фёдоровича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УШАКОВА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4208" y="365187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Михаила Петровича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ЛАЗАРЕВА</a:t>
            </a:r>
          </a:p>
        </p:txBody>
      </p:sp>
    </p:spTree>
    <p:extLst>
      <p:ext uri="{BB962C8B-B14F-4D97-AF65-F5344CB8AC3E}">
        <p14:creationId xmlns:p14="http://schemas.microsoft.com/office/powerpoint/2010/main" val="31938474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7388" y="627534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первых дней годины горькой</a:t>
            </a:r>
          </a:p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 слыхал сквозь грозный гром,</a:t>
            </a:r>
          </a:p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Повторял Василий </a:t>
            </a:r>
            <a:r>
              <a:rPr lang="ru-RU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ru-RU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948892" y="1563638"/>
            <a:ext cx="5753220" cy="3168352"/>
            <a:chOff x="1948892" y="1563638"/>
            <a:chExt cx="5753220" cy="3168352"/>
          </a:xfrm>
        </p:grpSpPr>
        <p:sp>
          <p:nvSpPr>
            <p:cNvPr id="6" name="TextBox 5"/>
            <p:cNvSpPr txBox="1"/>
            <p:nvPr/>
          </p:nvSpPr>
          <p:spPr>
            <a:xfrm>
              <a:off x="1948892" y="1995686"/>
              <a:ext cx="3036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Перетерпим. Перетрём</a:t>
              </a:r>
            </a:p>
            <a:p>
              <a:endPara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Picture 4" descr="Picture background"/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46"/>
            <a:stretch/>
          </p:blipFill>
          <p:spPr bwMode="auto">
            <a:xfrm>
              <a:off x="5220072" y="1563638"/>
              <a:ext cx="2482040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36289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491630"/>
            <a:ext cx="55446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– редактор «Нового </a:t>
            </a:r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мира»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/>
          <a:stretch/>
        </p:blipFill>
        <p:spPr>
          <a:xfrm>
            <a:off x="0" y="0"/>
            <a:ext cx="3212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575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посту главного редактора журнала Твардовский, оценивая произведения современников, руководствовался простым принципом: 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«Попробуйте представить себе, хотите ли вы быть вместе с героями книги в решающие моменты их жизни или нет. Бывает, что мне хочется быть вместе с ними </a:t>
            </a:r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даже… </a:t>
            </a: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значит – книга хорошая»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согласен был оказаться Александр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Трифонович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героями хорошей книги?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8465" y="361405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НЕОБИТАЕМОМ ОСТРОВЕ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3588" y="361405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КАМЕРЕ СМЕРТНИКОВ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6216" y="365187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АРМИИ</a:t>
            </a:r>
          </a:p>
        </p:txBody>
      </p:sp>
    </p:spTree>
    <p:extLst>
      <p:ext uri="{BB962C8B-B14F-4D97-AF65-F5344CB8AC3E}">
        <p14:creationId xmlns:p14="http://schemas.microsoft.com/office/powerpoint/2010/main" val="32507530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1962 году благодаря Твардовскому в «Новом мире» была опубликована повесть «Один день Ивана Денисовича», впервые правдиво показавшая реальность сталинских лагерей.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этой повести, получивший через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восемь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 Нобелевскую премию по литературе?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8465" y="300379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СОЛЖЕНИЦЫН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3588" y="300379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Андрей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ПЛАТОНОВ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6216" y="300379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Михаил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ШОЛОХОВ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152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Твардовскому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удалось опубликовать в «Новом мире» роман «Мастер и Маргарита». Хотя он начал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публикации «Театрального романа» того же автора, но трёхлетняя борьба с цензурой настолько измотала журнал и его редактора, что от публикации «Мастера и Маргариты» пришлось отказаться.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этих произведений?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8465" y="3003798"/>
            <a:ext cx="186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Борис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ПАСТЕРНАК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3588" y="300379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Михаил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БУЛГАКОВ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6216" y="300379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Борис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ПИЛЬНЯК</a:t>
            </a:r>
          </a:p>
        </p:txBody>
      </p:sp>
    </p:spTree>
    <p:extLst>
      <p:ext uri="{BB962C8B-B14F-4D97-AF65-F5344CB8AC3E}">
        <p14:creationId xmlns:p14="http://schemas.microsoft.com/office/powerpoint/2010/main" val="3285783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98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1954 году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«Новом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мире» вышла критическая статья, автор которой резко осудил «лакировочные» романы о счастливой жизни крестьян, замалчивающие реальное положение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 в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послевоенной деревне.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этой статьи, уроженец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пинежской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деревни Архангельской области?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8465" y="3003798"/>
            <a:ext cx="186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12" y="301076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Фёдор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АБРАМОВ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8590" y="299771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ЯШИН</a:t>
            </a:r>
          </a:p>
        </p:txBody>
      </p:sp>
    </p:spTree>
    <p:extLst>
      <p:ext uri="{BB962C8B-B14F-4D97-AF65-F5344CB8AC3E}">
        <p14:creationId xmlns:p14="http://schemas.microsoft.com/office/powerpoint/2010/main" val="1672060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написал поэму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том свете», которая, в отличие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«Книги про бойца», представляет собой сатиру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социалистический образ жизни и бюрократизацию общества.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последствия это имело для Твардовского?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3003798"/>
            <a:ext cx="1865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ЛИШИЛСЯ ПОСТА РЕДАКТОРА ЖУРНАЛА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12" y="3010767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 ЛЕНИНСКУЮ ПРЕМИЮ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2160" y="2997712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ЕГО ВЫСЛАЛИ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СТРАНЫ</a:t>
            </a:r>
          </a:p>
        </p:txBody>
      </p:sp>
    </p:spTree>
    <p:extLst>
      <p:ext uri="{BB962C8B-B14F-4D97-AF65-F5344CB8AC3E}">
        <p14:creationId xmlns:p14="http://schemas.microsoft.com/office/powerpoint/2010/main" val="26160372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136814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– редактор </a:t>
            </a:r>
            <a:endParaRPr lang="ru-RU" sz="4000" b="1" dirty="0" smtClean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4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4000" b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Нового </a:t>
            </a:r>
            <a:r>
              <a:rPr lang="ru-RU" sz="4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мира»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/>
          <a:stretch/>
        </p:blipFill>
        <p:spPr>
          <a:xfrm>
            <a:off x="0" y="0"/>
            <a:ext cx="3212652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7560" y="3003798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</a:t>
            </a:r>
            <a:endParaRPr lang="ru-RU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246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согласен был оказаться Александр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Трифонович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героями хорошей книги?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691680" y="1851670"/>
            <a:ext cx="6401893" cy="2867773"/>
            <a:chOff x="1691680" y="1851670"/>
            <a:chExt cx="6401893" cy="2867773"/>
          </a:xfrm>
        </p:grpSpPr>
        <p:sp>
          <p:nvSpPr>
            <p:cNvPr id="5" name="TextBox 4"/>
            <p:cNvSpPr txBox="1"/>
            <p:nvPr/>
          </p:nvSpPr>
          <p:spPr>
            <a:xfrm>
              <a:off x="1691680" y="1851670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 КАМЕРЕ СМЕРТНИКОВ</a:t>
              </a:r>
            </a:p>
          </p:txBody>
        </p:sp>
        <p:pic>
          <p:nvPicPr>
            <p:cNvPr id="1028" name="Picture 4" descr="Picture backgrou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851670"/>
              <a:ext cx="4457677" cy="2867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9660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1962 году благодаря Твардовскому в «Новом мире» была опубликована повесть «Один день Ивана Денисовича», впервые правдиво показавшая реальность сталинских лагерей.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этой повести, получивший через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восемь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 Нобелевскую премию по литературе?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98465" y="2483405"/>
            <a:ext cx="5819078" cy="2227748"/>
            <a:chOff x="1698465" y="2483405"/>
            <a:chExt cx="5819078" cy="2227748"/>
          </a:xfrm>
        </p:grpSpPr>
        <p:sp>
          <p:nvSpPr>
            <p:cNvPr id="4" name="TextBox 3"/>
            <p:cNvSpPr txBox="1"/>
            <p:nvPr/>
          </p:nvSpPr>
          <p:spPr>
            <a:xfrm>
              <a:off x="1698465" y="3003798"/>
              <a:ext cx="2736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Александр </a:t>
              </a:r>
              <a:r>
                <a:rPr lang="ru-RU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СОЛЖЕНИЦЫН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4"/>
            <a:stretch/>
          </p:blipFill>
          <p:spPr>
            <a:xfrm>
              <a:off x="3851920" y="2483405"/>
              <a:ext cx="3665623" cy="2227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573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726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2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557267"/>
            <a:ext cx="62646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рано проявил интерес к литературе.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«Считался вторым после отца грамотеем и книгочеем </a:t>
            </a:r>
            <a:endParaRPr lang="ru-RU" sz="16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семье».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1920 году отец подарил ему книгу,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которую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обменял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мешок картошки. Эта книга,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которой писал в основном о страданиях народа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трагедии крестьянства, стала для Твардовского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самой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дорогой на всю жизнь. Многие стихи из неё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знал наизусть.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Назовите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автора книги?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358160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Иван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ТУРГЕНЕВ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3581603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Николай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НЕКРАСОВ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4208" y="358160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ЕСЕНИН</a:t>
            </a:r>
          </a:p>
        </p:txBody>
      </p:sp>
    </p:spTree>
    <p:extLst>
      <p:ext uri="{BB962C8B-B14F-4D97-AF65-F5344CB8AC3E}">
        <p14:creationId xmlns:p14="http://schemas.microsoft.com/office/powerpoint/2010/main" val="35102498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Твардовскому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удалось опубликовать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«Новом мире» роман «Мастер и Маргарита».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Хотя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 с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публикации «Театрального романа» того же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автора…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этих произведений? 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721691" y="2067694"/>
            <a:ext cx="4794525" cy="2664296"/>
            <a:chOff x="1721691" y="2067694"/>
            <a:chExt cx="4794525" cy="2664296"/>
          </a:xfrm>
        </p:grpSpPr>
        <p:sp>
          <p:nvSpPr>
            <p:cNvPr id="5" name="TextBox 4"/>
            <p:cNvSpPr txBox="1"/>
            <p:nvPr/>
          </p:nvSpPr>
          <p:spPr>
            <a:xfrm>
              <a:off x="1721691" y="2427734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Михаил </a:t>
              </a:r>
              <a:endParaRPr lang="ru-RU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БУЛГАКОВ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2067694"/>
              <a:ext cx="2664296" cy="266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7192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1954 году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«Новом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мире» вышла критическая статья, автор которой резко осудил «лакировочные» романы о счастливой жизни крестьян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замалчивающие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реальное положение дел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послевоенной деревне.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этой статьи, уроженец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пинежской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деревни Архангельской области?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711544" y="2355726"/>
            <a:ext cx="5164713" cy="2399892"/>
            <a:chOff x="1711544" y="2355726"/>
            <a:chExt cx="5164713" cy="2399892"/>
          </a:xfrm>
        </p:grpSpPr>
        <p:sp>
          <p:nvSpPr>
            <p:cNvPr id="5" name="TextBox 4"/>
            <p:cNvSpPr txBox="1"/>
            <p:nvPr/>
          </p:nvSpPr>
          <p:spPr>
            <a:xfrm>
              <a:off x="1711544" y="2859781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Фёдор </a:t>
              </a:r>
              <a:endParaRPr lang="ru-RU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ru-RU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АБРАМОВ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7" y="2355726"/>
              <a:ext cx="3240360" cy="2399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5190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245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11510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написал поэму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том свете», которая, в отличие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«Книги про бойца», представляет собой сатиру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социалистический образ жизни и бюрократизацию общества.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последствия это имело для Твардовского?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763687" y="2427734"/>
            <a:ext cx="4968553" cy="2304256"/>
            <a:chOff x="1763687" y="2427734"/>
            <a:chExt cx="4968553" cy="2304256"/>
          </a:xfrm>
        </p:grpSpPr>
        <p:sp>
          <p:nvSpPr>
            <p:cNvPr id="4" name="TextBox 3"/>
            <p:cNvSpPr txBox="1"/>
            <p:nvPr/>
          </p:nvSpPr>
          <p:spPr>
            <a:xfrm>
              <a:off x="1763687" y="2571750"/>
              <a:ext cx="18654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ЛИШИЛСЯ ПОСТА РЕДАКТОРА ЖУРНАЛА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2427734"/>
              <a:ext cx="2880320" cy="2304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576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2240" y="987574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571750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БЛИЦ</a:t>
            </a:r>
            <a:endParaRPr lang="ru-RU" sz="4400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6" t="3674" r="6179" b="13223"/>
          <a:stretch/>
        </p:blipFill>
        <p:spPr>
          <a:xfrm>
            <a:off x="0" y="0"/>
            <a:ext cx="3813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280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Дед Александра Твардовского был солдатом-артиллеристом и служил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Польше, откуда привёз прозвище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пан Твардовский», которое перешло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затем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его сына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/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430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 из самых известных стихотворений Александра Твардовского начинается так: </a:t>
            </a:r>
          </a:p>
          <a:p>
            <a:pPr lvl="0"/>
            <a:endParaRPr lang="ru-RU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Люблю 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грозу в начале мая,</a:t>
            </a:r>
          </a:p>
          <a:p>
            <a:pPr lvl="0"/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весенний, первый гром,</a:t>
            </a:r>
          </a:p>
          <a:p>
            <a:pPr lvl="0"/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бы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резвяся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играя,</a:t>
            </a:r>
          </a:p>
          <a:p>
            <a:pPr lvl="0"/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Грохочет в небе голубом. </a:t>
            </a:r>
          </a:p>
        </p:txBody>
      </p:sp>
    </p:spTree>
    <p:extLst>
      <p:ext uri="{BB962C8B-B14F-4D97-AF65-F5344CB8AC3E}">
        <p14:creationId xmlns:p14="http://schemas.microsoft.com/office/powerpoint/2010/main" val="5679496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вырос в деревне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хорошо знал природу. Знал, где можно,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нельзя ходить по траве,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пересаживать деревья, чтобы они прижились. А ещё он верил в народные приметы.</a:t>
            </a:r>
            <a:endParaRPr lang="ru-RU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20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самый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известный герой Твардовского. В последние годы жизни Александр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Трифонович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работал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продолжением истории о бравом солдате. Третью книгу он хотел назвать </a:t>
            </a:r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</a:t>
            </a:r>
            <a:r>
              <a:rPr lang="ru-RU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целине». </a:t>
            </a:r>
            <a:endParaRPr lang="ru-RU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641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свои поэмы о войне и многочисленные фронтовые очерки подполковник Твардовский был удостоен ордена Отечественной войны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33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4248" y="987574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5957" y="1643383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БЛИЦ</a:t>
            </a:r>
            <a:endParaRPr lang="ru-RU" sz="4400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5957" y="258733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</a:t>
            </a:r>
            <a:endParaRPr lang="ru-RU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86" r="8878"/>
          <a:stretch/>
        </p:blipFill>
        <p:spPr>
          <a:xfrm>
            <a:off x="0" y="0"/>
            <a:ext cx="36842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34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3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550877"/>
            <a:ext cx="5544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Твардовский начал сочинять стихи ещё до того, как научился писать, а в школе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уже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отправлял заметки в смоленские газеты.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Сколько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 было Твардовскому, когда он начал публиковаться? С этого возраста, согласно Гражданскому кодексу РФ, подросток может работать по трудовому договору, а также выпустить Пушкинскую карту.</a:t>
            </a:r>
          </a:p>
          <a:p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99742"/>
            <a:ext cx="2545251" cy="1851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4172" y="3291830"/>
            <a:ext cx="1044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3324928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3324927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639779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Дед Александра Твардовского был солдатом-артиллеристом и служил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Польше, откуда привёз прозвище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пан Твардовский», которое перешло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затем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его сына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299741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ПРАВДА</a:t>
            </a:r>
          </a:p>
        </p:txBody>
      </p:sp>
    </p:spTree>
    <p:extLst>
      <p:ext uri="{BB962C8B-B14F-4D97-AF65-F5344CB8AC3E}">
        <p14:creationId xmlns:p14="http://schemas.microsoft.com/office/powerpoint/2010/main" val="32274114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 из самых известных стихотворений Александра Твардовского начинается так: </a:t>
            </a:r>
          </a:p>
          <a:p>
            <a:endParaRPr lang="ru-RU" b="1" i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Люблю </a:t>
            </a:r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грозу в начале мая,</a:t>
            </a:r>
          </a:p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весенний, первый гром,</a:t>
            </a:r>
          </a:p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бы </a:t>
            </a:r>
            <a:r>
              <a:rPr lang="ru-RU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резвяся</a:t>
            </a:r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играя,</a:t>
            </a:r>
          </a:p>
          <a:p>
            <a:r>
              <a:rPr lang="ru-RU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Грохочет в небе голубом.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9792" y="3494529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</a:t>
            </a:r>
            <a:r>
              <a:rPr lang="ru-RU" sz="28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ЛОЖЬ</a:t>
            </a:r>
          </a:p>
        </p:txBody>
      </p:sp>
    </p:spTree>
    <p:extLst>
      <p:ext uri="{BB962C8B-B14F-4D97-AF65-F5344CB8AC3E}">
        <p14:creationId xmlns:p14="http://schemas.microsoft.com/office/powerpoint/2010/main" val="3077028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Твардовский вырос в деревне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хорошо знал природу. Знал, где можно,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где нельзя ходить по траве,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пересаживать деревья, чтобы они прижились. А ещё он верил в народные приметы.</a:t>
            </a:r>
            <a:endParaRPr lang="ru-RU" b="1" i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7608" y="327964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ПРАВДА</a:t>
            </a:r>
          </a:p>
        </p:txBody>
      </p:sp>
    </p:spTree>
    <p:extLst>
      <p:ext uri="{BB962C8B-B14F-4D97-AF65-F5344CB8AC3E}">
        <p14:creationId xmlns:p14="http://schemas.microsoft.com/office/powerpoint/2010/main" val="38715217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самый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известный герой Твардовского. В последние годы жизни Александр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Трифонович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работал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продолжением истории о бравом солдате. Третью книгу он хотел назвать </a:t>
            </a:r>
            <a:endParaRPr lang="ru-RU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Василий </a:t>
            </a:r>
            <a:r>
              <a:rPr lang="ru-RU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Тёркин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целине». </a:t>
            </a:r>
            <a:endParaRPr lang="ru-RU" b="1" i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3494529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</a:t>
            </a:r>
            <a:r>
              <a:rPr lang="ru-RU" sz="28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ЛОЖЬ</a:t>
            </a:r>
          </a:p>
        </p:txBody>
      </p:sp>
    </p:spTree>
    <p:extLst>
      <p:ext uri="{BB962C8B-B14F-4D97-AF65-F5344CB8AC3E}">
        <p14:creationId xmlns:p14="http://schemas.microsoft.com/office/powerpoint/2010/main" val="14428119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937" y="11797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</a:t>
            </a:r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081" y="1166694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свои поэмы о войне и многочисленные фронтовые очерки подполковник Твардовский был удостоен ордена Отечественной войны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b="1" i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7608" y="327964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ПРАВДА</a:t>
            </a:r>
          </a:p>
        </p:txBody>
      </p:sp>
    </p:spTree>
    <p:extLst>
      <p:ext uri="{BB962C8B-B14F-4D97-AF65-F5344CB8AC3E}">
        <p14:creationId xmlns:p14="http://schemas.microsoft.com/office/powerpoint/2010/main" val="7402949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0" y="0"/>
            <a:ext cx="9301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187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4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555526"/>
            <a:ext cx="64807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26 лет Твардовский громко заявил о себе поэмой «Страна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Муравия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 Она была включена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образовательные программы многих школ и вузов. Главный герой поэмы, Никита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Моргунок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не желает вступать в организацию, объединяющую крестьян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совместного ведения сельского хозяйства,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отправляется на поиски мифической страны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Муравии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где </a:t>
            </a:r>
            <a:r>
              <a:rPr lang="ru-RU" sz="1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«земля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длину и ширину –</a:t>
            </a:r>
            <a:r>
              <a:rPr lang="ru-RU" sz="1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ругом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своя» </a:t>
            </a:r>
            <a:endParaRPr lang="ru-RU" sz="16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счастливы.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называлась эта организация?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35696" y="364257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КОЛХОЗ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3888" y="364257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ФЕРМА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096" y="3637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СОВХОЗ</a:t>
            </a:r>
          </a:p>
        </p:txBody>
      </p:sp>
    </p:spTree>
    <p:extLst>
      <p:ext uri="{BB962C8B-B14F-4D97-AF65-F5344CB8AC3E}">
        <p14:creationId xmlns:p14="http://schemas.microsoft.com/office/powerpoint/2010/main" val="624326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50877"/>
            <a:ext cx="5904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Твардовский окончил МИФЛИ (Московский институт философии, литературы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истории).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Этот вуз, где </a:t>
            </a:r>
            <a:r>
              <a:rPr lang="ru-RU" sz="1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«гениев на квадратном метре было больше, чем в любом другом», </a:t>
            </a:r>
            <a:endParaRPr lang="ru-RU" sz="16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шутку сравнивали с привилегированным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учебным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заведением Российской империи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дворян, воспитавшим многих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известных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поэтов. </a:t>
            </a:r>
            <a:endParaRPr lang="ru-RU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каким учебным заведением сравнивали МИФЛИ?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55087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 № 5</a:t>
            </a:r>
            <a:endParaRPr lang="ru-RU" b="1" i="1" dirty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43584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Российским императорским университетом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12" y="351464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Царскосельским лицеем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0527" y="3509595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Русской академией 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имени Александра II</a:t>
            </a:r>
          </a:p>
        </p:txBody>
      </p:sp>
    </p:spTree>
    <p:extLst>
      <p:ext uri="{BB962C8B-B14F-4D97-AF65-F5344CB8AC3E}">
        <p14:creationId xmlns:p14="http://schemas.microsoft.com/office/powerpoint/2010/main" val="24161729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411510"/>
            <a:ext cx="48965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ДЕТСТВО </a:t>
            </a:r>
          </a:p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ЮНОСТЬ </a:t>
            </a:r>
          </a:p>
          <a:p>
            <a:r>
              <a:rPr lang="ru-RU" sz="5000" b="1" dirty="0" smtClean="0">
                <a:solidFill>
                  <a:srgbClr val="E641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ПОЭТА</a:t>
            </a:r>
            <a:endParaRPr lang="ru-RU" sz="5000" dirty="0" smtClean="0">
              <a:solidFill>
                <a:srgbClr val="E641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4" y="4011910"/>
            <a:ext cx="6035686" cy="902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328" y="19548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ТУР</a:t>
            </a:r>
            <a:endParaRPr lang="ru-RU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307580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ОТВЕТЫ</a:t>
            </a:r>
            <a:endParaRPr lang="ru-RU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r="27334"/>
          <a:stretch/>
        </p:blipFill>
        <p:spPr bwMode="auto">
          <a:xfrm>
            <a:off x="0" y="0"/>
            <a:ext cx="3275856" cy="521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666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2047</Words>
  <Application>Microsoft Office PowerPoint</Application>
  <PresentationFormat>Экран (16:9)</PresentationFormat>
  <Paragraphs>387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Антипина Марина</dc:creator>
  <cp:lastModifiedBy>Калинина Светлана</cp:lastModifiedBy>
  <cp:revision>39</cp:revision>
  <dcterms:created xsi:type="dcterms:W3CDTF">2025-03-23T10:43:31Z</dcterms:created>
  <dcterms:modified xsi:type="dcterms:W3CDTF">2025-04-05T08:02:14Z</dcterms:modified>
</cp:coreProperties>
</file>