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4" r:id="rId3"/>
    <p:sldId id="258" r:id="rId4"/>
    <p:sldId id="272" r:id="rId5"/>
    <p:sldId id="259" r:id="rId6"/>
    <p:sldId id="261" r:id="rId7"/>
    <p:sldId id="262" r:id="rId8"/>
    <p:sldId id="260" r:id="rId9"/>
    <p:sldId id="263" r:id="rId10"/>
    <p:sldId id="273" r:id="rId11"/>
    <p:sldId id="265" r:id="rId12"/>
    <p:sldId id="267" r:id="rId13"/>
    <p:sldId id="270" r:id="rId14"/>
    <p:sldId id="266" r:id="rId15"/>
    <p:sldId id="271" r:id="rId16"/>
    <p:sldId id="268" r:id="rId17"/>
    <p:sldId id="269" r:id="rId18"/>
    <p:sldId id="277" r:id="rId19"/>
    <p:sldId id="278" r:id="rId20"/>
    <p:sldId id="282" r:id="rId21"/>
    <p:sldId id="276" r:id="rId22"/>
    <p:sldId id="275" r:id="rId23"/>
    <p:sldId id="274" r:id="rId24"/>
    <p:sldId id="280" r:id="rId25"/>
    <p:sldId id="279" r:id="rId26"/>
    <p:sldId id="281" r:id="rId27"/>
    <p:sldId id="283" r:id="rId28"/>
    <p:sldId id="285" r:id="rId29"/>
    <p:sldId id="284" r:id="rId30"/>
    <p:sldId id="286" r:id="rId31"/>
    <p:sldId id="287" r:id="rId32"/>
    <p:sldId id="290" r:id="rId33"/>
    <p:sldId id="296" r:id="rId34"/>
    <p:sldId id="288" r:id="rId35"/>
    <p:sldId id="302" r:id="rId36"/>
    <p:sldId id="295" r:id="rId37"/>
    <p:sldId id="303" r:id="rId38"/>
    <p:sldId id="289" r:id="rId39"/>
    <p:sldId id="300" r:id="rId40"/>
    <p:sldId id="294" r:id="rId41"/>
    <p:sldId id="304" r:id="rId42"/>
    <p:sldId id="293" r:id="rId43"/>
    <p:sldId id="291" r:id="rId44"/>
    <p:sldId id="292" r:id="rId45"/>
    <p:sldId id="305" r:id="rId4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8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7" d="100"/>
          <a:sy n="137" d="100"/>
        </p:scale>
        <p:origin x="-150" y="-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1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EB0EF-7425-42A0-BCA9-96A11D567421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9438-9DF2-4B7D-AAB7-D66B80704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536537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EB0EF-7425-42A0-BCA9-96A11D567421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9438-9DF2-4B7D-AAB7-D66B80704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302509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EB0EF-7425-42A0-BCA9-96A11D567421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9438-9DF2-4B7D-AAB7-D66B80704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192227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EB0EF-7425-42A0-BCA9-96A11D567421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9438-9DF2-4B7D-AAB7-D66B80704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644976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EB0EF-7425-42A0-BCA9-96A11D567421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9438-9DF2-4B7D-AAB7-D66B80704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022639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EB0EF-7425-42A0-BCA9-96A11D567421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9438-9DF2-4B7D-AAB7-D66B80704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04040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EB0EF-7425-42A0-BCA9-96A11D567421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9438-9DF2-4B7D-AAB7-D66B80704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497509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EB0EF-7425-42A0-BCA9-96A11D567421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9438-9DF2-4B7D-AAB7-D66B80704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619980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EB0EF-7425-42A0-BCA9-96A11D567421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9438-9DF2-4B7D-AAB7-D66B80704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555586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EB0EF-7425-42A0-BCA9-96A11D567421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9438-9DF2-4B7D-AAB7-D66B80704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406293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EB0EF-7425-42A0-BCA9-96A11D567421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9438-9DF2-4B7D-AAB7-D66B80704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92665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EB0EF-7425-42A0-BCA9-96A11D567421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99438-9DF2-4B7D-AAB7-D66B807048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99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microsoft.com/office/2007/relationships/hdphoto" Target="../media/hdphoto12.wdp"/><Relationship Id="rId4" Type="http://schemas.openxmlformats.org/officeDocument/2006/relationships/image" Target="../media/image23.jpeg"/><Relationship Id="rId9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5" Type="http://schemas.openxmlformats.org/officeDocument/2006/relationships/image" Target="../media/image35.jpeg"/><Relationship Id="rId4" Type="http://schemas.microsoft.com/office/2007/relationships/hdphoto" Target="../media/hdphoto20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5.wdp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7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" y="0"/>
            <a:ext cx="913210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56950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30" y="0"/>
            <a:ext cx="9270840" cy="523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6561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11510"/>
            <a:ext cx="2166126" cy="21602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11510"/>
            <a:ext cx="2789796" cy="4320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584" y="2859782"/>
            <a:ext cx="38164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solidFill>
                  <a:srgbClr val="4D8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Виктор Владимирович </a:t>
            </a:r>
            <a:endParaRPr lang="ru-RU" sz="1600" i="1" dirty="0" smtClean="0">
              <a:solidFill>
                <a:srgbClr val="4D8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3600" i="1" dirty="0" smtClean="0">
                <a:solidFill>
                  <a:srgbClr val="4D8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БАХТИН </a:t>
            </a:r>
          </a:p>
          <a:p>
            <a:r>
              <a:rPr lang="ru-RU" sz="14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1951–2016</a:t>
            </a:r>
            <a:endParaRPr lang="ru-RU" sz="14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452320" y="411510"/>
            <a:ext cx="1296144" cy="432048"/>
          </a:xfrm>
          <a:prstGeom prst="rect">
            <a:avLst/>
          </a:prstGeom>
          <a:solidFill>
            <a:srgbClr val="4D8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956376" y="473645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1978</a:t>
            </a:r>
            <a:endParaRPr lang="ru-RU" sz="1400" b="1" i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09902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7534"/>
            <a:ext cx="3172853" cy="33843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11510"/>
            <a:ext cx="2172711" cy="3602373"/>
          </a:xfrm>
          <a:prstGeom prst="rect">
            <a:avLst/>
          </a:prstGeom>
        </p:spPr>
      </p:pic>
      <p:pic>
        <p:nvPicPr>
          <p:cNvPr id="1026" name="Picture 2" descr="http://static.ozone.ru/multimedia/books_covers/100949759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11510"/>
            <a:ext cx="2063645" cy="360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3947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718903"/>
            <a:ext cx="2185256" cy="32435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48999"/>
            <a:ext cx="2160240" cy="32102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55"/>
          <a:stretch/>
        </p:blipFill>
        <p:spPr>
          <a:xfrm>
            <a:off x="2306276" y="718903"/>
            <a:ext cx="2092084" cy="32403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32" y="667433"/>
            <a:ext cx="2122180" cy="329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5297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401547"/>
            <a:ext cx="3025312" cy="44644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67494"/>
            <a:ext cx="2962354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0376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39499"/>
            <a:ext cx="2736304" cy="4413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771550"/>
            <a:ext cx="424847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Увидев </a:t>
            </a:r>
            <a:r>
              <a:rPr lang="ru-RU" sz="1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впервые этого </a:t>
            </a:r>
            <a:r>
              <a:rPr lang="ru-RU" sz="14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уворотня</a:t>
            </a:r>
            <a:r>
              <a:rPr lang="ru-RU" sz="1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endParaRPr lang="ru-RU" sz="1400" b="1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 </a:t>
            </a:r>
            <a:r>
              <a:rPr lang="ru-RU" sz="1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подивился его лицу. Гладкое, залуженное лицо было лунообразно, </a:t>
            </a:r>
            <a:endParaRPr lang="ru-RU" sz="1400" b="1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ru-RU" sz="1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точно на луне, все предметы на нем смазаны: ни носа, </a:t>
            </a:r>
            <a:r>
              <a:rPr lang="ru-RU" sz="1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 </a:t>
            </a:r>
            <a:r>
              <a:rPr lang="ru-RU" sz="1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глаз, ни бровей, лишь губки брусничного цвета и волосатая бородавка, которую угораздило поместиться на мясистом выпуклом лбу, издали похожая </a:t>
            </a:r>
            <a:r>
              <a:rPr lang="ru-RU" sz="1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ru-RU" sz="1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ритуальное пятно, какое рисуют себе женщины страны Индии, бросались </a:t>
            </a:r>
            <a:r>
              <a:rPr lang="ru-RU" sz="1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глаза.</a:t>
            </a:r>
          </a:p>
          <a:p>
            <a:endParaRPr lang="ru-RU" sz="1000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0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Виктор Астафьев</a:t>
            </a:r>
          </a:p>
          <a:p>
            <a:r>
              <a:rPr lang="ru-RU" sz="10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«Рыбак Грохотало»</a:t>
            </a:r>
            <a:endParaRPr lang="ru-RU" sz="10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7885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12" y="411509"/>
            <a:ext cx="2880315" cy="43331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9502"/>
            <a:ext cx="3312368" cy="436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8107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9501"/>
            <a:ext cx="2880320" cy="44487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37921" y="843558"/>
            <a:ext cx="460851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«На </a:t>
            </a:r>
            <a:r>
              <a:rPr lang="ru-RU" sz="1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другой день, </a:t>
            </a:r>
            <a:r>
              <a:rPr lang="ru-RU" sz="1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сидючи</a:t>
            </a:r>
            <a:r>
              <a:rPr lang="ru-RU" sz="1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берегу Нижней Тунгуски, возле удочек, изъеденный комарами, я мучился, вспоминая северную красавицу — кого же, кого она мне напоминает? И внезапно открыл: да </a:t>
            </a:r>
            <a:r>
              <a:rPr lang="ru-RU" sz="12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её, </a:t>
            </a:r>
          </a:p>
          <a:p>
            <a:r>
              <a:rPr lang="ru-RU" sz="12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вот </a:t>
            </a:r>
            <a:r>
              <a:rPr lang="ru-RU" sz="1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эту реку, </a:t>
            </a:r>
            <a:r>
              <a:rPr lang="ru-RU" sz="1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Нижню</a:t>
            </a:r>
            <a:r>
              <a:rPr lang="ru-RU" sz="1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Тунгуску, которая, догадываюсь я, всю жизнь теперь будет звать, тянуть к себе молчаливой печалью. Одетая </a:t>
            </a:r>
            <a:r>
              <a:rPr lang="ru-RU" sz="12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1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каменное платье, украшенная </a:t>
            </a:r>
            <a:r>
              <a:rPr lang="ru-RU" sz="12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</a:t>
            </a:r>
            <a:r>
              <a:rPr lang="ru-RU" sz="1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оподолью</a:t>
            </a:r>
            <a:r>
              <a:rPr lang="ru-RU" sz="1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то тяжелыми блестками алмазов вечной мерзлоты, то жарким пламенем цветов </a:t>
            </a:r>
            <a:r>
              <a:rPr lang="ru-RU" sz="12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</a:t>
            </a:r>
            <a:r>
              <a:rPr lang="ru-RU" sz="1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берегам — бечевкам, то мысом, вспененным пушицею, лужком, поляной, галечными </a:t>
            </a:r>
            <a:r>
              <a:rPr lang="ru-RU" sz="1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заплесками</a:t>
            </a:r>
            <a:r>
              <a:rPr lang="ru-RU" sz="1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угорело пенящимися потоками, выдравшимися </a:t>
            </a:r>
            <a:endParaRPr lang="ru-RU" sz="1200" b="1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</a:t>
            </a:r>
            <a:r>
              <a:rPr lang="ru-RU" sz="1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хламной зябкости лесов, всем, что растет, живет, звучит и успокаивается ею, будет помниться </a:t>
            </a:r>
            <a:r>
              <a:rPr lang="ru-RU" sz="1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подвидно</a:t>
            </a:r>
            <a:r>
              <a:rPr lang="ru-RU" sz="1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-печальная </a:t>
            </a:r>
            <a:r>
              <a:rPr lang="ru-RU" sz="12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Угрюм-река».</a:t>
            </a:r>
          </a:p>
          <a:p>
            <a:endParaRPr lang="ru-RU" sz="14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Виктор Астафьев</a:t>
            </a:r>
          </a:p>
          <a:p>
            <a:r>
              <a:rPr lang="ru-RU" sz="10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«Туруханская лилия»</a:t>
            </a:r>
            <a:endParaRPr lang="ru-RU" sz="10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8712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27858"/>
            <a:ext cx="2888985" cy="44837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89456"/>
            <a:ext cx="2880320" cy="444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0828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02982"/>
            <a:ext cx="2820112" cy="4347267"/>
          </a:xfrm>
          <a:prstGeom prst="rect">
            <a:avLst/>
          </a:prstGeom>
        </p:spPr>
      </p:pic>
      <p:pic>
        <p:nvPicPr>
          <p:cNvPr id="4" name="Picture 2" descr="https://www.deti.spb.ru/images/verkau.jpg"/>
          <p:cNvPicPr>
            <a:picLocks noChangeAspect="1" noChangeArrowheads="1"/>
          </p:cNvPicPr>
          <p:nvPr/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3568" y="402983"/>
            <a:ext cx="1555147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3075806"/>
            <a:ext cx="24482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solidFill>
                  <a:srgbClr val="4D8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Анатолий </a:t>
            </a:r>
            <a:r>
              <a:rPr lang="ru-RU" sz="1600" i="1" dirty="0" err="1">
                <a:solidFill>
                  <a:srgbClr val="4D8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Рихардович</a:t>
            </a:r>
            <a:r>
              <a:rPr lang="ru-RU" sz="1600" i="1" dirty="0">
                <a:solidFill>
                  <a:srgbClr val="4D8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600" i="1" dirty="0" smtClean="0">
              <a:solidFill>
                <a:srgbClr val="4D89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3600" i="1" dirty="0" smtClean="0">
                <a:solidFill>
                  <a:srgbClr val="4D8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ВЕРКАУ</a:t>
            </a:r>
          </a:p>
          <a:p>
            <a:r>
              <a:rPr lang="ru-RU" sz="14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1939 г</a:t>
            </a:r>
            <a:r>
              <a:rPr lang="ru-RU" sz="14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р</a:t>
            </a:r>
            <a:r>
              <a:rPr lang="ru-RU" sz="14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847856" y="4401140"/>
            <a:ext cx="1296144" cy="432048"/>
          </a:xfrm>
          <a:prstGeom prst="rect">
            <a:avLst/>
          </a:prstGeom>
          <a:solidFill>
            <a:srgbClr val="4D8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351912" y="4463275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2002</a:t>
            </a:r>
            <a:endParaRPr lang="ru-RU" sz="1400" b="1" i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https://books-all.ru/files/books/2019/03/02/533751/i_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402982"/>
            <a:ext cx="1781883" cy="267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20271" y="3219822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Портрет</a:t>
            </a:r>
          </a:p>
          <a:p>
            <a:r>
              <a:rPr lang="ru-RU" sz="10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Виктора Астафьева</a:t>
            </a:r>
          </a:p>
          <a:p>
            <a:r>
              <a:rPr lang="ru-RU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(авантитул)</a:t>
            </a:r>
          </a:p>
        </p:txBody>
      </p:sp>
    </p:spTree>
    <p:extLst>
      <p:ext uri="{BB962C8B-B14F-4D97-AF65-F5344CB8AC3E}">
        <p14:creationId xmlns:p14="http://schemas.microsoft.com/office/powerpoint/2010/main" val="15951399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76"/>
            <a:ext cx="9144000" cy="510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4750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fantlab.ru/images/editions/orig/96043?r=1710074768.8556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11510"/>
            <a:ext cx="2304256" cy="360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fantlab.ru/images/editions/orig/159744?r=1710074768.855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11510"/>
            <a:ext cx="2364940" cy="360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fantlab.ru/images/editions/orig/155276?r=1710074768.8556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11510"/>
            <a:ext cx="2340905" cy="360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35211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11674"/>
            <a:ext cx="2700903" cy="37218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1510"/>
            <a:ext cx="2460028" cy="3562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4222559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СОН О БЕЛЫХ ГОРАХ</a:t>
            </a:r>
            <a:endParaRPr lang="ru-RU" sz="12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44208" y="4288067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РЫБАК ГРОХОТАЛО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51623"/>
            <a:ext cx="2256062" cy="36818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5266" y="4314891"/>
            <a:ext cx="8280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БОЙЕ</a:t>
            </a:r>
            <a:endParaRPr lang="ru-RU" sz="12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0540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67494"/>
            <a:ext cx="2952328" cy="44343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60032" y="919319"/>
            <a:ext cx="388843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аэропорту старого годами, обликом </a:t>
            </a:r>
          </a:p>
          <a:p>
            <a:r>
              <a:rPr lang="ru-RU" sz="1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нравами городка Енисейска, снаружи уютного, но с тем казенным запахом внутри, который свойствен всем мрачным вокзалам глубинки, </a:t>
            </a:r>
          </a:p>
          <a:p>
            <a:r>
              <a:rPr lang="ru-RU" sz="1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особенности северным, </a:t>
            </a:r>
            <a:r>
              <a:rPr lang="ru-RU" sz="1400" b="1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гнилозубый</a:t>
            </a:r>
            <a:r>
              <a:rPr lang="ru-RU" sz="1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мужичонка с серыми, войлочными бакенбардами и младенчески цветущими глазами на испитом лице потешал публику, рассказывая, </a:t>
            </a:r>
            <a:r>
              <a:rPr lang="ru-RU" sz="1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и </a:t>
            </a:r>
            <a:r>
              <a:rPr lang="ru-RU" sz="1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что его только что судили, припаяв год принудиловки, растяпы судьи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pPr lvl="0"/>
            <a:r>
              <a:rPr lang="ru-RU" sz="1000" i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Виктор Астафьев</a:t>
            </a:r>
          </a:p>
          <a:p>
            <a:pPr lvl="0"/>
            <a:r>
              <a:rPr lang="ru-RU" sz="1000" i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«Дамка»</a:t>
            </a:r>
            <a:endParaRPr lang="ru-RU" sz="1000" b="1" i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88305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libmir.com/i/3/211303/i_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8394"/>
            <a:ext cx="3096344" cy="443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1520" y="4533860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ЦАРЬ-РЫБА</a:t>
            </a:r>
            <a:endParaRPr lang="ru-RU" sz="12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00"/>
          <a:stretch/>
        </p:blipFill>
        <p:spPr>
          <a:xfrm>
            <a:off x="4192743" y="843558"/>
            <a:ext cx="4697830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9752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92394"/>
            <a:ext cx="2448272" cy="26829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563638"/>
            <a:ext cx="5665815" cy="31683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847856" y="411510"/>
            <a:ext cx="1296144" cy="432048"/>
          </a:xfrm>
          <a:prstGeom prst="rect">
            <a:avLst/>
          </a:prstGeom>
          <a:solidFill>
            <a:srgbClr val="4D8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351912" y="473645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2003</a:t>
            </a:r>
            <a:endParaRPr lang="ru-RU" sz="1400" b="1" i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9244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3871" y="3116642"/>
            <a:ext cx="24482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solidFill>
                  <a:srgbClr val="4D8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Сергей </a:t>
            </a:r>
            <a:r>
              <a:rPr lang="ru-RU" sz="1600" i="1" dirty="0" err="1">
                <a:solidFill>
                  <a:srgbClr val="4D8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Норикович</a:t>
            </a:r>
            <a:r>
              <a:rPr lang="ru-RU" sz="1600" i="1" dirty="0">
                <a:solidFill>
                  <a:srgbClr val="4D8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600" i="1" dirty="0" smtClean="0">
                <a:solidFill>
                  <a:srgbClr val="4D8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ЭЛОЯН </a:t>
            </a:r>
          </a:p>
          <a:p>
            <a:r>
              <a:rPr lang="ru-RU" sz="14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1958 г</a:t>
            </a:r>
            <a:r>
              <a:rPr lang="ru-RU" sz="14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р</a:t>
            </a:r>
            <a:r>
              <a:rPr lang="ru-RU" sz="14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71" y="393026"/>
            <a:ext cx="3592123" cy="23947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149" y="2544206"/>
            <a:ext cx="1698676" cy="23973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413" y="426855"/>
            <a:ext cx="1470683" cy="1965278"/>
          </a:xfrm>
          <a:prstGeom prst="rect">
            <a:avLst/>
          </a:prstGeom>
        </p:spPr>
      </p:pic>
      <p:pic>
        <p:nvPicPr>
          <p:cNvPr id="1026" name="Picture 2" descr="https://ic.pics.livejournal.com/tarkhan/18499373/590294/590294_origin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571751"/>
            <a:ext cx="1466048" cy="219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dn.skidka-msk.ru/images/prodacts/sourse/61739/61739815_byivayut-strannyie-sblijenya-izd-saprono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92" y="432144"/>
            <a:ext cx="1546191" cy="196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57140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7"/>
          <a:stretch/>
        </p:blipFill>
        <p:spPr>
          <a:xfrm>
            <a:off x="2195736" y="339502"/>
            <a:ext cx="6696744" cy="43101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84837"/>
            <a:ext cx="1523606" cy="153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312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" r="1179"/>
          <a:stretch/>
        </p:blipFill>
        <p:spPr>
          <a:xfrm>
            <a:off x="4931546" y="1016699"/>
            <a:ext cx="4197583" cy="29758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07"/>
          <a:stretch/>
        </p:blipFill>
        <p:spPr>
          <a:xfrm>
            <a:off x="179511" y="1036049"/>
            <a:ext cx="4613007" cy="297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329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" t="2595"/>
          <a:stretch/>
        </p:blipFill>
        <p:spPr>
          <a:xfrm>
            <a:off x="-1" y="1131591"/>
            <a:ext cx="4452657" cy="28714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196" y="1065631"/>
            <a:ext cx="4603664" cy="294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3894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5" t="2076" r="1087" b="2547"/>
          <a:stretch/>
        </p:blipFill>
        <p:spPr>
          <a:xfrm>
            <a:off x="27985" y="1184595"/>
            <a:ext cx="4616024" cy="28273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049296"/>
            <a:ext cx="4320479" cy="296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2400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6" t="10845" b="3347"/>
          <a:stretch/>
        </p:blipFill>
        <p:spPr>
          <a:xfrm>
            <a:off x="251520" y="-2"/>
            <a:ext cx="8604448" cy="513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5795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vitanova.ru/img/catalog/photo_1486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11510"/>
            <a:ext cx="3024336" cy="42966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39502"/>
            <a:ext cx="2451424" cy="3460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2926821"/>
            <a:ext cx="26378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solidFill>
                  <a:srgbClr val="4D8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Олег Юрьевич </a:t>
            </a:r>
            <a:r>
              <a:rPr lang="ru-RU" sz="3600" i="1" dirty="0" smtClean="0">
                <a:solidFill>
                  <a:srgbClr val="4D89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МИХАЙЛОВ</a:t>
            </a:r>
          </a:p>
          <a:p>
            <a:r>
              <a:rPr lang="ru-RU" sz="14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1981 г</a:t>
            </a:r>
            <a:r>
              <a:rPr lang="ru-RU" sz="14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р</a:t>
            </a:r>
            <a:r>
              <a:rPr lang="ru-RU" sz="14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847856" y="4401140"/>
            <a:ext cx="1296144" cy="432048"/>
          </a:xfrm>
          <a:prstGeom prst="rect">
            <a:avLst/>
          </a:prstGeom>
          <a:solidFill>
            <a:srgbClr val="4D8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351912" y="4463275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2013</a:t>
            </a:r>
            <a:endParaRPr lang="ru-RU" sz="1400" b="1" i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2" descr="https://sun9-33.userapi.com/impf/c841438/v841438574/a87/vxpJAJl62zQ.jpg?size=960x960&amp;quality=96&amp;sign=67f6ab44591796e7caaa6d0973051586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15" y="381181"/>
            <a:ext cx="2406593" cy="240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612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689" y="411510"/>
            <a:ext cx="1410870" cy="22322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11510"/>
            <a:ext cx="1636981" cy="2232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1510"/>
            <a:ext cx="3695406" cy="3384376"/>
          </a:xfrm>
          <a:prstGeom prst="rect">
            <a:avLst/>
          </a:prstGeom>
        </p:spPr>
      </p:pic>
      <p:pic>
        <p:nvPicPr>
          <p:cNvPr id="7170" name="Picture 2" descr="https://img4.labirint.ru/rc/7f7438ca9b059406d6d8ee72daf36925/363x561q80/books66/653282/cover.jpg?15641227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602" y="411510"/>
            <a:ext cx="1607749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9158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38.userapi.com/impg/KvPzIREpIt91P4fB63NVZh5KCgUC625uzxoxKQ/osmQdrntrrI.jpg?size=672x948&amp;quality=96&amp;sign=7bcb0805fed9db8cbc46a883b8aeadf4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411509"/>
            <a:ext cx="2882154" cy="406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44.userapi.com/impg/c855628/v855628902/24255a/XhrXd5xuLFk.jpg?size=627x897&amp;quality=96&amp;sign=a68afbd75de615b2bd9c13c426fc384a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411509"/>
            <a:ext cx="2849395" cy="407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80" y="411508"/>
            <a:ext cx="2846602" cy="406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974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28722"/>
            <a:ext cx="4176464" cy="29831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230" y="1016051"/>
            <a:ext cx="4194202" cy="299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299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9362"/>
            <a:ext cx="2925583" cy="41294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18" y="379362"/>
            <a:ext cx="2930642" cy="4136604"/>
          </a:xfrm>
          <a:prstGeom prst="rect">
            <a:avLst/>
          </a:prstGeom>
        </p:spPr>
      </p:pic>
      <p:pic>
        <p:nvPicPr>
          <p:cNvPr id="5" name="Picture 2" descr="https://sun9-50.userapi.com/impf/c629307/v629307510/195a4/ACPS1I3Apyg.jpg?size=566x800&amp;quality=96&amp;sign=af9a6fa593fe2aac3272c96bbddd76c7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234" y="379362"/>
            <a:ext cx="2921595" cy="412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6970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1511"/>
            <a:ext cx="2823184" cy="4032448"/>
          </a:xfrm>
          <a:prstGeom prst="rect">
            <a:avLst/>
          </a:prstGeom>
        </p:spPr>
      </p:pic>
      <p:pic>
        <p:nvPicPr>
          <p:cNvPr id="1028" name="Picture 4" descr="https://sun9-26.userapi.com/impf/c629307/v629307510/195c4/G-JT22_TEMg.jpg?size=566x800&amp;quality=96&amp;sign=647dc7d9becc4c98e70996797b450935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005" y="411508"/>
            <a:ext cx="2852960" cy="403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22603"/>
            <a:ext cx="2856850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002778"/>
      </p:ext>
    </p:extLst>
  </p:cSld>
  <p:clrMapOvr>
    <a:masterClrMapping/>
  </p:clrMapOvr>
  <p:transition spd="slow">
    <p:push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1510"/>
            <a:ext cx="2808337" cy="40119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178" y="397274"/>
            <a:ext cx="2818302" cy="40261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39" y="411510"/>
            <a:ext cx="2838427" cy="401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752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51.userapi.com/impf/c629307/v629307510/1958c/XW3CDBDZYYk.jpg?size=566x800&amp;quality=96&amp;sign=b041ef12d0e421a721689527c2deca19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78" y="406809"/>
            <a:ext cx="2751065" cy="388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11508"/>
            <a:ext cx="2755352" cy="3888433"/>
          </a:xfrm>
          <a:prstGeom prst="rect">
            <a:avLst/>
          </a:prstGeom>
        </p:spPr>
      </p:pic>
      <p:pic>
        <p:nvPicPr>
          <p:cNvPr id="8" name="Picture 6" descr="https://sun9-74.userapi.com/impf/c629307/v629307510/1959c/ZoCL_f-I3zs.jpg?size=566x800&amp;quality=96&amp;sign=ba72143cf41bce6cd76fa2ce741c22d1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411511"/>
            <a:ext cx="2751065" cy="388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976664"/>
      </p:ext>
    </p:extLst>
  </p:cSld>
  <p:clrMapOvr>
    <a:masterClrMapping/>
  </p:clrMapOvr>
  <p:transition spd="slow">
    <p:push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17007"/>
            <a:ext cx="2242578" cy="31683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11510"/>
            <a:ext cx="2244668" cy="3168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00516"/>
            <a:ext cx="2250360" cy="31793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7584" y="3651870"/>
            <a:ext cx="69328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Удар. Рывок. Рыба перевернулась на живот, нащупала вздыбленным гребнем струю, взбурлила хвостом, толкнулась об воду, и отодрала бы она человека </a:t>
            </a:r>
            <a:r>
              <a:rPr lang="ru-RU" sz="10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</a:t>
            </a:r>
            <a:r>
              <a:rPr lang="ru-RU" sz="1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лодки, с ногтями, с кожей отодрала бы, да лопнуло сразу несколько крючков. </a:t>
            </a:r>
            <a:r>
              <a:rPr lang="ru-RU" sz="10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Еще </a:t>
            </a:r>
            <a:r>
              <a:rPr lang="ru-RU" sz="1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sz="10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еще </a:t>
            </a:r>
            <a:r>
              <a:rPr lang="ru-RU" sz="1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била рыба хвостом, пока не снялась </a:t>
            </a:r>
            <a:endParaRPr lang="ru-RU" sz="1000" b="1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0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</a:t>
            </a:r>
            <a:r>
              <a:rPr lang="ru-RU" sz="1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самолова, изорвав </a:t>
            </a:r>
            <a:r>
              <a:rPr lang="ru-RU" sz="10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свое </a:t>
            </a:r>
            <a:r>
              <a:rPr lang="ru-RU" sz="1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тело в клочья, унося в </a:t>
            </a:r>
            <a:r>
              <a:rPr lang="ru-RU" sz="10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нем </a:t>
            </a:r>
            <a:r>
              <a:rPr lang="ru-RU" sz="1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десятки смертельных уд. Яростная, тяжко раненная, но не </a:t>
            </a:r>
            <a:r>
              <a:rPr lang="ru-RU" sz="10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укрощенная</a:t>
            </a:r>
            <a:r>
              <a:rPr lang="ru-RU" sz="1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она грохнулась где-то уже в невидимости, плеснулась в холодной заверти, буйство охватило освободившуюся, волшебную царь-рыбу</a:t>
            </a:r>
            <a:r>
              <a:rPr lang="ru-RU" sz="10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algn="r"/>
            <a:r>
              <a:rPr lang="ru-RU" sz="10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Виктор </a:t>
            </a:r>
            <a:r>
              <a:rPr lang="ru-RU" sz="1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Астафьев </a:t>
            </a:r>
            <a:r>
              <a:rPr lang="ru-RU" sz="10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«Царь-рыба»</a:t>
            </a:r>
            <a:endParaRPr lang="ru-RU" sz="10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0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8101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67944" y="699542"/>
            <a:ext cx="45365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 оглянулся и от серебристого крапа, невдали переходящего в сплошное сияние, зажмурил глаза. Сердце мое трепыхнулось и обмерло </a:t>
            </a:r>
            <a:endParaRPr lang="ru-RU" sz="1400" b="1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</a:t>
            </a:r>
            <a:r>
              <a:rPr lang="ru-RU" sz="1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радости: </a:t>
            </a:r>
            <a:r>
              <a:rPr lang="ru-RU" sz="1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</a:t>
            </a:r>
            <a:r>
              <a:rPr lang="ru-RU" sz="1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каждом листке, на каждой хвоинке, травке, </a:t>
            </a:r>
            <a:r>
              <a:rPr lang="ru-RU" sz="1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1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венцах соцветий, </a:t>
            </a:r>
            <a:endParaRPr lang="ru-RU" sz="1400" b="1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ru-RU" sz="1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дудках </a:t>
            </a:r>
            <a:r>
              <a:rPr lang="ru-RU" sz="14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дедюлек</a:t>
            </a:r>
            <a:r>
              <a:rPr lang="ru-RU" sz="1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на лапах пихтарников, </a:t>
            </a:r>
            <a:endParaRPr lang="ru-RU" sz="1400" b="1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ru-RU" sz="14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необгорелыми</a:t>
            </a:r>
            <a:r>
              <a:rPr lang="ru-RU" sz="1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концами высунувшихся </a:t>
            </a:r>
            <a:endParaRPr lang="ru-RU" sz="1400" b="1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</a:t>
            </a:r>
            <a:r>
              <a:rPr lang="ru-RU" sz="1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костра дровах, на одежде, </a:t>
            </a:r>
            <a:r>
              <a:rPr lang="ru-RU" sz="1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ru-RU" sz="14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сухостоинах</a:t>
            </a:r>
            <a:r>
              <a:rPr lang="ru-RU" sz="1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на живых стволах деревьев, даже </a:t>
            </a:r>
            <a:endParaRPr lang="ru-RU" sz="1400" b="1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ru-RU" sz="1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сапогах спящих ребят мерцали, светились, играли капли, и каждая роняла крошечную блестку света, но, слившись вместе, </a:t>
            </a:r>
            <a:endParaRPr lang="ru-RU" sz="1400" b="1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эти </a:t>
            </a:r>
            <a:r>
              <a:rPr lang="ru-RU" sz="1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блестки заливали сиянием торжествующей жизни </a:t>
            </a:r>
            <a:r>
              <a:rPr lang="ru-RU" sz="14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всё </a:t>
            </a:r>
            <a:r>
              <a:rPr lang="ru-RU" sz="1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вокруг...</a:t>
            </a:r>
            <a:br>
              <a:rPr lang="ru-RU" sz="1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Виктор </a:t>
            </a:r>
            <a:r>
              <a:rPr lang="ru-RU" sz="10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Астафьев </a:t>
            </a:r>
          </a:p>
          <a:p>
            <a:r>
              <a:rPr lang="ru-RU" sz="10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«Капля</a:t>
            </a:r>
            <a:r>
              <a:rPr lang="ru-RU" sz="1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339502"/>
            <a:ext cx="3092575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1652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04" y="987574"/>
            <a:ext cx="5131688" cy="35066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" b="2547"/>
          <a:stretch/>
        </p:blipFill>
        <p:spPr>
          <a:xfrm>
            <a:off x="6034756" y="483518"/>
            <a:ext cx="2712756" cy="392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4010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92" y="411508"/>
            <a:ext cx="2867128" cy="43006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90898"/>
            <a:ext cx="4828016" cy="36210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39952" y="4155926"/>
            <a:ext cx="4756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Герман </a:t>
            </a:r>
            <a:r>
              <a:rPr lang="ru-RU" sz="1000" b="1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Суфадинович</a:t>
            </a:r>
            <a:r>
              <a:rPr lang="ru-RU" sz="10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00" b="1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Паштов</a:t>
            </a:r>
            <a:r>
              <a:rPr lang="ru-RU" sz="10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r>
              <a:rPr lang="ru-RU" sz="10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 студентки курса, участницы проекта</a:t>
            </a:r>
            <a:endParaRPr lang="ru-RU" sz="10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2420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47514"/>
            <a:ext cx="2827917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76256" y="3579862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Оксана </a:t>
            </a:r>
          </a:p>
          <a:p>
            <a:r>
              <a:rPr lang="ru-RU" sz="12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Ларченко-Гудвилл</a:t>
            </a:r>
            <a:endParaRPr lang="ru-RU" sz="12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1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Последний поклон</a:t>
            </a:r>
            <a:r>
              <a:rPr lang="ru-RU" sz="12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12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0119"/>
            <a:ext cx="282247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834126"/>
      </p:ext>
    </p:extLst>
  </p:cSld>
  <p:clrMapOvr>
    <a:masterClrMapping/>
  </p:clrMapOvr>
  <p:transition spd="slow">
    <p:push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23672"/>
            <a:ext cx="5693108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48264" y="3579862"/>
            <a:ext cx="144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Светлана Карпова</a:t>
            </a:r>
          </a:p>
          <a:p>
            <a:r>
              <a:rPr lang="ru-RU" sz="12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«Царь-рыба»</a:t>
            </a:r>
          </a:p>
          <a:p>
            <a:endParaRPr lang="ru-RU" sz="10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0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2900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1510"/>
            <a:ext cx="2961329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11510"/>
            <a:ext cx="2952328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92280" y="3435846"/>
            <a:ext cx="1656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Валентина </a:t>
            </a:r>
            <a:r>
              <a:rPr lang="ru-RU" sz="1200" b="1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Ферманчук</a:t>
            </a:r>
            <a:endParaRPr lang="ru-RU" sz="1200" b="1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«Царь-рыба»</a:t>
            </a:r>
          </a:p>
          <a:p>
            <a:endParaRPr lang="ru-RU" sz="12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7117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11510"/>
            <a:ext cx="2952328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2345"/>
            <a:ext cx="2982538" cy="434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40493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-4336"/>
            <a:ext cx="7776864" cy="515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85060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03988"/>
            <a:ext cx="6624736" cy="41863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40352" y="3291830"/>
            <a:ext cx="115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фотографии слева направо поэты:</a:t>
            </a:r>
          </a:p>
          <a:p>
            <a:r>
              <a:rPr lang="ru-RU" sz="10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С. </a:t>
            </a:r>
            <a:r>
              <a:rPr lang="ru-RU" sz="10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Чухин</a:t>
            </a:r>
            <a:r>
              <a:rPr lang="ru-RU" sz="10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r>
              <a:rPr lang="ru-RU" sz="10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А. Романов, </a:t>
            </a:r>
          </a:p>
          <a:p>
            <a:r>
              <a:rPr lang="ru-RU" sz="10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Н. Рубцов </a:t>
            </a:r>
          </a:p>
          <a:p>
            <a:r>
              <a:rPr lang="ru-RU" sz="10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В. Астафьев</a:t>
            </a:r>
          </a:p>
          <a:p>
            <a:endParaRPr lang="ru-RU" sz="800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8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Вологда</a:t>
            </a:r>
            <a:endParaRPr lang="ru-RU" sz="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72787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5940152" y="411508"/>
            <a:ext cx="2318363" cy="3611343"/>
            <a:chOff x="3635896" y="411509"/>
            <a:chExt cx="2318363" cy="3611343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6"/>
            <a:stretch/>
          </p:blipFill>
          <p:spPr>
            <a:xfrm>
              <a:off x="3635896" y="411509"/>
              <a:ext cx="2318363" cy="3579861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3635896" y="411509"/>
              <a:ext cx="2318363" cy="36113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31" y="411507"/>
            <a:ext cx="2512845" cy="36446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11506"/>
            <a:ext cx="2304256" cy="364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6873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80" b="14722"/>
          <a:stretch/>
        </p:blipFill>
        <p:spPr>
          <a:xfrm>
            <a:off x="539552" y="0"/>
            <a:ext cx="7883642" cy="514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451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11510"/>
            <a:ext cx="2457695" cy="3600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709" y="416687"/>
            <a:ext cx="2689227" cy="36069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83518"/>
            <a:ext cx="2520280" cy="328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9397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37"/>
          <a:stretch/>
        </p:blipFill>
        <p:spPr>
          <a:xfrm>
            <a:off x="-18010" y="-20538"/>
            <a:ext cx="7614346" cy="52093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779662"/>
            <a:ext cx="1126505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72507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1712</TotalTime>
  <Words>534</Words>
  <Application>Microsoft Office PowerPoint</Application>
  <PresentationFormat>Экран (16:9)</PresentationFormat>
  <Paragraphs>66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Антипина Марина</dc:creator>
  <cp:lastModifiedBy>Калинина Светлана</cp:lastModifiedBy>
  <cp:revision>76</cp:revision>
  <dcterms:created xsi:type="dcterms:W3CDTF">2024-03-14T09:30:16Z</dcterms:created>
  <dcterms:modified xsi:type="dcterms:W3CDTF">2024-04-03T13:53:03Z</dcterms:modified>
</cp:coreProperties>
</file>