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6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6" r:id="rId29"/>
    <p:sldId id="285" r:id="rId30"/>
    <p:sldId id="284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2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60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A2268-2743-4C5E-8BE2-919F8F2EFCC3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D7C24-0F0C-487B-B302-471EC0E3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83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https://rusinskiimir.ru/русский-поэт-эдуард-артюхов-написал-с-2/фото-битва-за-сталинград-ожидание-рус-2/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489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https://m.vseodnoklasniki.com/group/70000001075789/topic/155703961343309?_aid=topicTextMore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20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https://severodvinsk.livejournal.com/4403061.html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531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https://tinda.bezformata.com/listnews/pavlov-sovetskiy-voenniy-geroy/88060609/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480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https://waralbum.ru/45552/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236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https://i.pinimg.com/originals/e2/7a/36/e27a367233c762589a47cbb8c2556a61.jpg</a:t>
            </a:r>
          </a:p>
          <a:p>
            <a:r>
              <a:rPr lang="en-US" dirty="0" smtClean="0"/>
              <a:t>https://ic.pics.livejournal.com/eponim2008/17443609/204519/204519_original.jpg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433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http://ctm-prestige.ru/сталинградская-битва-1942-года/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217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https://ok.ru/borzinsky/topic/155576758105547</a:t>
            </a:r>
          </a:p>
          <a:p>
            <a:r>
              <a:rPr lang="ru-RU" dirty="0" smtClean="0"/>
              <a:t>http://www.publ.lib.ru/ARCHIVES/Z/''Za_Chest'_i_Slavu_Rodiny''/.Online/Zvzd71O1.jpg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571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https://cameralabs.org/12705-front-i-tyl-velikoj-otechestvennoj-na-snimkakh-14-ti-voennykh-fotografov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72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https://www.peoples.ru/military/commander/georgy_jukov/jukov_350.jpg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506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en-US" dirty="0" smtClean="0"/>
              <a:t>https://balakovo64.blogspot.com/p/blog-page_69.html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06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https://colonelcassad.livejournal.com/3220726.html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87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https://waralbum.ru/349969/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629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сайтов:</a:t>
            </a:r>
          </a:p>
          <a:p>
            <a:r>
              <a:rPr lang="ru-RU" dirty="0" smtClean="0"/>
              <a:t>https://dzen.ru/a/YIVxVztzW1L4_HAR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95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https://museynov.oren.muzkult.ru/news/63167086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099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https://waralbum.ru/151004/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27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http://www.vkr-veteran.com/Военная_Контрразведка/100_лет_ВКР._Глава_22._Пленение_фельдмаршала_22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20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https://waralbum.ru/49989/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588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https://www.tourister.ru/world/europe/russia/city/volgograd/placeofinterest/25780?msclkid=abe2764ca9db11eca8ddf744f765e390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193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https://sportishka.com/dostoprimechatelnosti/21117-mamaev-kurgan-volgograd.html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9883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  <a:endParaRPr lang="en-US" dirty="0" smtClean="0"/>
          </a:p>
          <a:p>
            <a:r>
              <a:rPr lang="en-US" dirty="0" smtClean="0"/>
              <a:t>https://gorvesti.ru/society/desyatki-tysyach-chelovek-podnyalis-na-mamaevom-kurgan-v-sostave-bessmertnogo-polka-117775.html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360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заимствованы с сайта:</a:t>
            </a:r>
          </a:p>
          <a:p>
            <a:r>
              <a:rPr lang="en-US" dirty="0" smtClean="0"/>
              <a:t>https://commons.m.wikimedia.org/wiki/File:Memory_of_Generations_004.jpg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1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https://pastvu.com/p/317632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807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заимствованы с сайтов:</a:t>
            </a:r>
          </a:p>
          <a:p>
            <a:r>
              <a:rPr lang="ru-RU" dirty="0" smtClean="0"/>
              <a:t>https://kemschool99.kuz-edu.ru/index.php?id=66146</a:t>
            </a:r>
          </a:p>
          <a:p>
            <a:r>
              <a:rPr lang="ru-RU" dirty="0" smtClean="0"/>
              <a:t>https://telegra.ph/Vuchetich-Raboty-Foto-12-25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55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http://samlib.ru/img/w/werbowaja_o_l/gorod-gerojwolgograd/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841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https://triiips.com/storage/app/media/excursion/7a/78/36/21685_1c1441035015ce67_xl.jpg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8410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https://vseobrazovanie.ru/regeneration/i-etot-podarok-byl-vruchen-synu-sapozhnika-bolsheviku-mech/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855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http://siriustour.ru/assets/images/excursions/cities/Volgograd23/2.jpg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464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сайтов:</a:t>
            </a:r>
          </a:p>
          <a:p>
            <a:r>
              <a:rPr lang="ru-RU" dirty="0" smtClean="0"/>
              <a:t>https://libmir.com/book/203937/image</a:t>
            </a:r>
          </a:p>
          <a:p>
            <a:r>
              <a:rPr lang="ru-RU" dirty="0" smtClean="0"/>
              <a:t>https://kameshkovo.bezformata.com/listnews/zashitniki-stalingrada/108781335/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130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сайтов:</a:t>
            </a:r>
          </a:p>
          <a:p>
            <a:r>
              <a:rPr lang="ru-RU" dirty="0" smtClean="0"/>
              <a:t>https://kameshkovo.bezformata.com/listnews/zashitniki-stalingrada/108781335/</a:t>
            </a:r>
          </a:p>
          <a:p>
            <a:r>
              <a:rPr lang="ru-RU" dirty="0" smtClean="0"/>
              <a:t>https://thelib.ru/books/baryatinskiy_mihail/stalingradskoe_poboische_za_volgoy_dlya_nas_zemli_net-read-4.html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09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https://s.mediasalt.ru/images/414/414477/5739954_original.jpg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319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https://dzen.ru/a/Y3f-ScYT93qW2eGA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95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https://pastvu.com/_p/a/d/t/q/dtq1q68tfs1g3u3n3k.jpg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заимствовано с сайта:</a:t>
            </a:r>
          </a:p>
          <a:p>
            <a:r>
              <a:rPr lang="ru-RU" dirty="0" smtClean="0"/>
              <a:t>https://loginov-lip.livejournal.com/539005.html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D7C24-0F0C-487B-B302-471EC0E37B2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58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76773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29613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29971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466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895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334825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45227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534070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45545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69567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021260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B3828-C4AD-4611-8E1A-A7269D5AA170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B1B07-B634-4F4F-AAEE-6ACC0A26A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04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0.jpe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3.jpe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1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" y="0"/>
            <a:ext cx="91078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608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 cstate="print"/>
          <a:srcRect l="925" t="21014" b="10749"/>
          <a:stretch/>
        </p:blipFill>
        <p:spPr>
          <a:xfrm>
            <a:off x="0" y="0"/>
            <a:ext cx="9144000" cy="579149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63018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/>
          <p:nvPr/>
        </p:nvPicPr>
        <p:blipFill rotWithShape="1">
          <a:blip r:embed="rId3" cstate="print"/>
          <a:srcRect l="12738"/>
          <a:stretch/>
        </p:blipFill>
        <p:spPr>
          <a:xfrm>
            <a:off x="-61415" y="6364"/>
            <a:ext cx="9214310" cy="5143500"/>
          </a:xfrm>
          <a:prstGeom prst="rect">
            <a:avLst/>
          </a:prstGeom>
          <a:ln w="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80112" y="268010"/>
            <a:ext cx="3240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каждую комнату – бой,</a:t>
            </a:r>
            <a:endParaRPr lang="ru-RU" sz="1600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каждую улицу – битва...</a:t>
            </a:r>
            <a:endParaRPr lang="ru-RU" sz="1600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9091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-160" t="3936" b="21394"/>
          <a:stretch/>
        </p:blipFill>
        <p:spPr>
          <a:xfrm>
            <a:off x="-17312" y="-20538"/>
            <a:ext cx="9195009" cy="516403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23159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bs.twimg.com/media/DVBad-IWkAAcIDe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9330" r="790" b="10107"/>
          <a:stretch/>
        </p:blipFill>
        <p:spPr bwMode="auto">
          <a:xfrm>
            <a:off x="-1" y="0"/>
            <a:ext cx="12584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2937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 bwMode="auto">
          <a:xfrm>
            <a:off x="755575" y="413596"/>
            <a:ext cx="3028127" cy="4318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355976" y="1491630"/>
            <a:ext cx="38164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ГЕРОЙ СОВЕТСКОГО СОЮЗА</a:t>
            </a:r>
          </a:p>
          <a:p>
            <a:pPr>
              <a:lnSpc>
                <a:spcPct val="100000"/>
              </a:lnSpc>
            </a:pPr>
            <a:endParaRPr lang="ru-RU" b="1" i="1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ЯКОВ </a:t>
            </a:r>
            <a:r>
              <a:rPr lang="ru-RU" b="1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ФЕДОТОВИЧ </a:t>
            </a:r>
            <a:endParaRPr lang="ru-RU" b="1" i="1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4400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ПАВЛОВ</a:t>
            </a:r>
            <a:endParaRPr lang="ru-RU" sz="4400" b="1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1917–1981</a:t>
            </a:r>
            <a:endParaRPr lang="ru-RU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59582"/>
            <a:ext cx="972587" cy="16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425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2"/>
          <a:stretch/>
        </p:blipFill>
        <p:spPr bwMode="auto">
          <a:xfrm>
            <a:off x="0" y="1939"/>
            <a:ext cx="9144000" cy="561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339502"/>
            <a:ext cx="2520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Бой в одном </a:t>
            </a:r>
            <a:endParaRPr lang="ru-RU" sz="1600" b="1" i="1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1" i="1" spc="-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</a:t>
            </a:r>
            <a:r>
              <a:rPr lang="ru-RU" sz="16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цехов завода</a:t>
            </a:r>
          </a:p>
          <a:p>
            <a:pPr>
              <a:lnSpc>
                <a:spcPct val="100000"/>
              </a:lnSpc>
            </a:pPr>
            <a:r>
              <a:rPr lang="ru-RU" sz="16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«Красный </a:t>
            </a:r>
            <a:r>
              <a:rPr lang="ru-RU" sz="1600" b="1" i="1" spc="-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Октябрь</a:t>
            </a:r>
            <a:r>
              <a:rPr lang="ru-RU" sz="16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600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5041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59" t="1914" r="2181" b="2162"/>
          <a:stretch/>
        </p:blipFill>
        <p:spPr>
          <a:xfrm>
            <a:off x="755576" y="-6626"/>
            <a:ext cx="3583113" cy="514350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1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644008" y="-29766"/>
            <a:ext cx="3871729" cy="521915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434032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9893" r="635"/>
          <a:stretch/>
        </p:blipFill>
        <p:spPr bwMode="auto">
          <a:xfrm>
            <a:off x="-19707" y="-308570"/>
            <a:ext cx="9147583" cy="569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9187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" b="10405"/>
          <a:stretch/>
        </p:blipFill>
        <p:spPr bwMode="auto">
          <a:xfrm>
            <a:off x="971600" y="411510"/>
            <a:ext cx="2896738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5953" t="3452"/>
          <a:stretch/>
        </p:blipFill>
        <p:spPr>
          <a:xfrm>
            <a:off x="4572001" y="411511"/>
            <a:ext cx="139039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27984" y="2643758"/>
            <a:ext cx="44644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ГЕРОЙ СОВЕТСКОГО СОЮЗА</a:t>
            </a:r>
          </a:p>
          <a:p>
            <a:pPr>
              <a:lnSpc>
                <a:spcPct val="100000"/>
              </a:lnSpc>
            </a:pPr>
            <a:r>
              <a:rPr lang="ru-RU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ВАСИЛИЙ ГРИГОРЬЕВИЧ</a:t>
            </a:r>
            <a:r>
              <a:rPr lang="ru-RU" sz="4400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ЗАЙЦЕВ </a:t>
            </a:r>
          </a:p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1915–1991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499742"/>
            <a:ext cx="972587" cy="16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672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42565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627534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«Нам надо пройти до Волги только один километр, но мы его никак </a:t>
            </a:r>
          </a:p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можем пройти. Мы ведём борьбу за этот километр дольше, чем </a:t>
            </a:r>
          </a:p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всю Францию, но русские стоят как каменные глыбы…»</a:t>
            </a:r>
          </a:p>
          <a:p>
            <a:pPr>
              <a:lnSpc>
                <a:spcPct val="100000"/>
              </a:lnSpc>
            </a:pPr>
            <a:endParaRPr lang="ru-RU" i="1" strike="noStrike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12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дневника убитого </a:t>
            </a:r>
          </a:p>
          <a:p>
            <a:pPr algn="r">
              <a:lnSpc>
                <a:spcPct val="100000"/>
              </a:lnSpc>
            </a:pPr>
            <a:r>
              <a:rPr lang="ru-RU" sz="12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 Сталинградом </a:t>
            </a:r>
          </a:p>
          <a:p>
            <a:pPr algn="r">
              <a:lnSpc>
                <a:spcPct val="100000"/>
              </a:lnSpc>
            </a:pPr>
            <a:r>
              <a:rPr lang="ru-RU" sz="12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немецкого солдата</a:t>
            </a:r>
          </a:p>
          <a:p>
            <a:pPr>
              <a:lnSpc>
                <a:spcPct val="100000"/>
              </a:lnSpc>
            </a:pPr>
            <a:endParaRPr lang="ru-RU" i="1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ru-RU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594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/>
          <a:stretch/>
        </p:blipFill>
        <p:spPr>
          <a:xfrm>
            <a:off x="179512" y="0"/>
            <a:ext cx="3828424" cy="5126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2576" y="2139702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СТАЛИНГРАДСКАЯ 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БИТВА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52257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ИЮЛЯ </a:t>
            </a:r>
            <a:r>
              <a:rPr lang="ru-RU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1942</a:t>
            </a:r>
            <a:r>
              <a:rPr lang="ru-RU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2 ФЕВРАЛЯ </a:t>
            </a:r>
            <a:r>
              <a:rPr lang="ru-RU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1943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-92546"/>
            <a:ext cx="213970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00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1510"/>
            <a:ext cx="3187504" cy="4342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148064" y="483518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Наступательная операция </a:t>
            </a:r>
          </a:p>
          <a:p>
            <a:pPr>
              <a:lnSpc>
                <a:spcPct val="100000"/>
              </a:lnSpc>
            </a:pPr>
            <a:r>
              <a:rPr lang="ru-RU" sz="2800" b="1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«Уран»</a:t>
            </a:r>
            <a:endParaRPr lang="ru-RU" sz="2800" b="1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27984" y="2643758"/>
            <a:ext cx="44644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МАРШАЛ СОВЕТСКОГО СОЮЗА</a:t>
            </a:r>
          </a:p>
          <a:p>
            <a:pPr>
              <a:lnSpc>
                <a:spcPct val="100000"/>
              </a:lnSpc>
            </a:pPr>
            <a:endParaRPr lang="ru-RU" b="1" i="1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ГЕОРГИЙ КОНСТАНТИНОВИЧ </a:t>
            </a:r>
            <a:r>
              <a:rPr lang="ru-RU" sz="4400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ЖУКОВ </a:t>
            </a:r>
          </a:p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1896–1974</a:t>
            </a:r>
          </a:p>
        </p:txBody>
      </p:sp>
    </p:spTree>
    <p:extLst>
      <p:ext uri="{BB962C8B-B14F-4D97-AF65-F5344CB8AC3E}">
        <p14:creationId xmlns:p14="http://schemas.microsoft.com/office/powerpoint/2010/main" val="32246103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" t="4509" r="14687" b="-1177"/>
          <a:stretch/>
        </p:blipFill>
        <p:spPr>
          <a:xfrm>
            <a:off x="-36511" y="-21460"/>
            <a:ext cx="9180512" cy="5221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266" y="3358396"/>
            <a:ext cx="51125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ноября 1942 </a:t>
            </a:r>
            <a:r>
              <a:rPr lang="ru-RU" b="1" i="1" spc="-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года </a:t>
            </a:r>
          </a:p>
          <a:p>
            <a:r>
              <a:rPr lang="ru-RU" b="1" i="1" spc="-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началось </a:t>
            </a:r>
          </a:p>
          <a:p>
            <a:r>
              <a:rPr lang="ru-RU" sz="2800" b="1" i="1" spc="-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КОНТРНАСТУПЛЕНИЕ </a:t>
            </a:r>
          </a:p>
          <a:p>
            <a:r>
              <a:rPr lang="ru-RU" b="1" i="1" spc="-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 </a:t>
            </a:r>
            <a:r>
              <a:rPr lang="ru-RU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командованием </a:t>
            </a:r>
            <a:endParaRPr lang="ru-RU" b="1" i="1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i="1" spc="-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Жукова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157" y="51470"/>
            <a:ext cx="3240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вот громыхнуло «ура!»,</a:t>
            </a:r>
            <a:endParaRPr lang="ru-RU" sz="1600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атаку пошли батальоны…</a:t>
            </a:r>
            <a:endParaRPr lang="ru-RU" sz="1600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5190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/>
          <p:nvPr/>
        </p:nvPicPr>
        <p:blipFill rotWithShape="1">
          <a:blip r:embed="rId3" cstate="print"/>
          <a:srcRect l="7316" t="20012" r="11636" b="1"/>
          <a:stretch/>
        </p:blipFill>
        <p:spPr>
          <a:xfrm>
            <a:off x="971600" y="447514"/>
            <a:ext cx="2838506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401175" y="2355726"/>
            <a:ext cx="446449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КОМАНДУЮЩИЙ </a:t>
            </a:r>
          </a:p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ЮГО-ЗАПАДНЫМ ФРОНТОМ</a:t>
            </a:r>
          </a:p>
          <a:p>
            <a:pPr>
              <a:lnSpc>
                <a:spcPct val="100000"/>
              </a:lnSpc>
            </a:pPr>
            <a:endParaRPr lang="ru-RU" b="1" i="1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НИКОЛАЙ ФЕДОРОВИЧ </a:t>
            </a:r>
            <a:r>
              <a:rPr lang="ru-RU" sz="4400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ВАТУТИН</a:t>
            </a:r>
          </a:p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1901–1944</a:t>
            </a:r>
          </a:p>
        </p:txBody>
      </p:sp>
    </p:spTree>
    <p:extLst>
      <p:ext uri="{BB962C8B-B14F-4D97-AF65-F5344CB8AC3E}">
        <p14:creationId xmlns:p14="http://schemas.microsoft.com/office/powerpoint/2010/main" val="10584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67"/>
          <a:stretch/>
        </p:blipFill>
        <p:spPr bwMode="auto">
          <a:xfrm>
            <a:off x="971599" y="411510"/>
            <a:ext cx="3055731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1510"/>
            <a:ext cx="137303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37756" y="2787774"/>
            <a:ext cx="44644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МАРИОНЕЛЛА ВЛАДИМИРОВНА </a:t>
            </a:r>
          </a:p>
          <a:p>
            <a:pPr>
              <a:lnSpc>
                <a:spcPct val="100000"/>
              </a:lnSpc>
            </a:pPr>
            <a:r>
              <a:rPr lang="ru-RU" sz="4400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КОРОЛЁВА</a:t>
            </a:r>
          </a:p>
          <a:p>
            <a:pPr>
              <a:lnSpc>
                <a:spcPct val="100000"/>
              </a:lnSpc>
            </a:pPr>
            <a:r>
              <a:rPr lang="ru-RU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(ГУЛЯ КОРОЛЕВА)</a:t>
            </a:r>
          </a:p>
          <a:p>
            <a:pPr>
              <a:lnSpc>
                <a:spcPct val="100000"/>
              </a:lnSpc>
            </a:pPr>
            <a:endParaRPr lang="ru-RU" b="1" i="1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1922–1942</a:t>
            </a:r>
          </a:p>
        </p:txBody>
      </p:sp>
    </p:spTree>
    <p:extLst>
      <p:ext uri="{BB962C8B-B14F-4D97-AF65-F5344CB8AC3E}">
        <p14:creationId xmlns:p14="http://schemas.microsoft.com/office/powerpoint/2010/main" val="1476224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5703"/>
            <a:ext cx="3600400" cy="517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1203598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ru-RU" b="1" i="1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«Далеко за линией фронта бродили тысячи румын, ругавших немцев, отчаянно разыскивавших русские питательные пункты…»</a:t>
            </a:r>
          </a:p>
          <a:p>
            <a:pPr>
              <a:lnSpc>
                <a:spcPct val="100000"/>
              </a:lnSpc>
            </a:pPr>
            <a:endParaRPr lang="ru-RU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12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Корреспондент</a:t>
            </a:r>
          </a:p>
          <a:p>
            <a:pPr algn="r">
              <a:lnSpc>
                <a:spcPct val="100000"/>
              </a:lnSpc>
            </a:pPr>
            <a:r>
              <a:rPr lang="ru-RU" sz="12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lang="ru-RU" sz="12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овостного </a:t>
            </a:r>
            <a:r>
              <a:rPr lang="ru-RU" sz="12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агентства </a:t>
            </a:r>
          </a:p>
          <a:p>
            <a:pPr algn="r">
              <a:lnSpc>
                <a:spcPct val="100000"/>
              </a:lnSpc>
            </a:pPr>
            <a:r>
              <a:rPr lang="ru-RU" sz="12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Юнайтед Пресс </a:t>
            </a:r>
            <a:r>
              <a:rPr lang="ru-RU" sz="12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Москве </a:t>
            </a:r>
          </a:p>
          <a:p>
            <a:pPr algn="r">
              <a:lnSpc>
                <a:spcPct val="100000"/>
              </a:lnSpc>
            </a:pPr>
            <a:r>
              <a:rPr lang="ru-RU" sz="1200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Генри Шапиро</a:t>
            </a:r>
          </a:p>
          <a:p>
            <a:pPr>
              <a:lnSpc>
                <a:spcPct val="100000"/>
              </a:lnSpc>
            </a:pPr>
            <a:endParaRPr lang="ru-RU" i="1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360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/>
          <p:nvPr/>
        </p:nvPicPr>
        <p:blipFill rotWithShape="1">
          <a:blip r:embed="rId3" cstate="print"/>
          <a:srcRect l="-150" r="343"/>
          <a:stretch/>
        </p:blipFill>
        <p:spPr>
          <a:xfrm>
            <a:off x="179512" y="0"/>
            <a:ext cx="6554313" cy="5143500"/>
          </a:xfrm>
          <a:prstGeom prst="rect">
            <a:avLst/>
          </a:prstGeom>
          <a:ln w="0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020272" y="3363838"/>
            <a:ext cx="18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Среди немецких солдат начинаются эпидемические заболевания </a:t>
            </a:r>
          </a:p>
          <a:p>
            <a:r>
              <a:rPr lang="ru-RU" sz="12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из-за голода </a:t>
            </a:r>
          </a:p>
          <a:p>
            <a:r>
              <a:rPr lang="ru-RU" sz="12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истощения</a:t>
            </a:r>
          </a:p>
          <a:p>
            <a:endParaRPr lang="ru-RU" sz="12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467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090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5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267494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Сложилось  в стуже и в боях</a:t>
            </a:r>
            <a:endParaRPr lang="ru-RU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Землячество и братство.</a:t>
            </a:r>
            <a:endParaRPr lang="ru-RU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Навек единая семья –</a:t>
            </a:r>
            <a:endParaRPr lang="ru-RU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Гвардейцы-</a:t>
            </a:r>
            <a:r>
              <a:rPr lang="ru-RU" b="1" i="1" spc="-1" dirty="0" err="1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сталинградцы</a:t>
            </a:r>
            <a:r>
              <a:rPr lang="ru-RU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  <a:endParaRPr lang="ru-RU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rgbClr val="A924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779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"/>
            <a:ext cx="3888432" cy="518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339502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 вот какова высота!</a:t>
            </a:r>
            <a:endParaRPr lang="ru-RU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 раньше и ведать не ведал, </a:t>
            </a:r>
            <a:endParaRPr lang="ru-RU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Какая вокруг красота,</a:t>
            </a:r>
            <a:endParaRPr lang="ru-RU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глянешь глазами победы…</a:t>
            </a:r>
            <a:endParaRPr lang="ru-RU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ru-RU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4067331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Мемориальный комплекс </a:t>
            </a:r>
          </a:p>
          <a:p>
            <a:r>
              <a:rPr lang="ru-RU" sz="1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Мамаевом </a:t>
            </a:r>
            <a:r>
              <a:rPr lang="ru-RU" sz="1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кургане,</a:t>
            </a:r>
            <a:endParaRPr lang="ru-RU" sz="1200" i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Волгоград</a:t>
            </a:r>
            <a:endParaRPr lang="ru-RU" sz="12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514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2766" r="-46" b="11889"/>
          <a:stretch/>
        </p:blipFill>
        <p:spPr bwMode="auto">
          <a:xfrm>
            <a:off x="-3472" y="0"/>
            <a:ext cx="9147472" cy="521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3864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PlaceHolder 1"/>
          <p:cNvSpPr txBox="1">
            <a:spLocks/>
          </p:cNvSpPr>
          <p:nvPr/>
        </p:nvSpPr>
        <p:spPr>
          <a:xfrm>
            <a:off x="6145707" y="613623"/>
            <a:ext cx="2987824" cy="2604631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Его мы любили таким – </a:t>
            </a:r>
            <a:r>
              <a:rPr lang="ru-RU" sz="12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2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Просторным, цветущим </a:t>
            </a:r>
          </a:p>
          <a:p>
            <a:pPr algn="l"/>
            <a:r>
              <a:rPr lang="ru-RU" sz="1200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стройным,</a:t>
            </a:r>
            <a:r>
              <a:rPr lang="ru-RU" sz="12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2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Весёлым, стеклянным, сквозным,</a:t>
            </a:r>
            <a:r>
              <a:rPr lang="ru-RU" sz="12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2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Работающим, спокойным…</a:t>
            </a:r>
            <a:endParaRPr lang="ru-RU" sz="1200" b="1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7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366" t="4521" r="3885" b="4505"/>
          <a:stretch/>
        </p:blipFill>
        <p:spPr>
          <a:xfrm>
            <a:off x="158827" y="0"/>
            <a:ext cx="5768088" cy="51435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478108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437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-170717" y="-625"/>
            <a:ext cx="931471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2280" y="174565"/>
            <a:ext cx="19865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i="1" spc="-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ГОРЕЛЬЕФ </a:t>
            </a:r>
          </a:p>
          <a:p>
            <a:pPr>
              <a:lnSpc>
                <a:spcPct val="100000"/>
              </a:lnSpc>
            </a:pPr>
            <a:r>
              <a:rPr lang="ru-RU" sz="1600" b="1" i="1" spc="-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6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Память поколений</a:t>
            </a:r>
            <a:r>
              <a:rPr lang="ru-RU" sz="1600" b="1" i="1" spc="-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lvl="0"/>
            <a:endParaRPr lang="ru-RU" sz="1200" i="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200" i="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Мемориальный </a:t>
            </a:r>
            <a:r>
              <a:rPr lang="ru-RU" sz="1200" i="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 </a:t>
            </a:r>
          </a:p>
          <a:p>
            <a:pPr lvl="0"/>
            <a:r>
              <a:rPr lang="ru-RU" sz="1200" i="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Мамаевом </a:t>
            </a:r>
            <a:r>
              <a:rPr lang="ru-RU" sz="1200" i="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кургане, </a:t>
            </a:r>
            <a:endParaRPr lang="ru-RU" sz="1200" i="1" dirty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200" b="1" i="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Волгоград</a:t>
            </a:r>
          </a:p>
          <a:p>
            <a:pPr>
              <a:lnSpc>
                <a:spcPct val="100000"/>
              </a:lnSpc>
            </a:pPr>
            <a:endParaRPr lang="ru-RU" sz="1600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i="1" dirty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042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5" descr="H:\Анна\Мероприятия, презентации\Сталинград\Сталинград\фото\Воин-освободитель-в-Трептов-парке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3240360" cy="515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9"/>
          <a:stretch/>
        </p:blipFill>
        <p:spPr bwMode="auto">
          <a:xfrm>
            <a:off x="4499992" y="0"/>
            <a:ext cx="355558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284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Анна\Мероприятия, презентации\Сталинград\Сталинград\фото\1fbc80165917c0d23c0f82b5f01880a9_b-19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8109" y="0"/>
            <a:ext cx="91737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214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ид площади Стоявших насмерть и разворачивающегося за ней комплекса Мамаева кургана с высоты птичьего полета фотография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2" y="0"/>
            <a:ext cx="9267262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03136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b="3144"/>
          <a:stretch/>
        </p:blipFill>
        <p:spPr bwMode="auto">
          <a:xfrm>
            <a:off x="0" y="0"/>
            <a:ext cx="370937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2571750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«Гражданам Сталинграда,</a:t>
            </a:r>
          </a:p>
          <a:p>
            <a:pPr>
              <a:lnSpc>
                <a:spcPct val="100000"/>
              </a:lnSpc>
            </a:pPr>
            <a:r>
              <a:rPr lang="ru-RU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крепким, как сталь, –  </a:t>
            </a:r>
          </a:p>
          <a:p>
            <a:pPr>
              <a:lnSpc>
                <a:spcPct val="100000"/>
              </a:lnSpc>
            </a:pPr>
            <a:r>
              <a:rPr lang="ru-RU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короля Георга VI </a:t>
            </a:r>
          </a:p>
          <a:p>
            <a:pPr>
              <a:lnSpc>
                <a:spcPct val="100000"/>
              </a:lnSpc>
            </a:pPr>
            <a:r>
              <a:rPr lang="ru-RU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знак глубокого восхищения</a:t>
            </a:r>
          </a:p>
          <a:p>
            <a:pPr>
              <a:lnSpc>
                <a:spcPct val="100000"/>
              </a:lnSpc>
            </a:pPr>
            <a:r>
              <a:rPr lang="ru-RU" b="1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британского  народа»</a:t>
            </a:r>
            <a:endParaRPr lang="ru-RU" b="1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1880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0" r="10692" b="7424"/>
          <a:stretch/>
        </p:blipFill>
        <p:spPr bwMode="auto">
          <a:xfrm>
            <a:off x="0" y="-524594"/>
            <a:ext cx="9180512" cy="581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4597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" y="0"/>
            <a:ext cx="91078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003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71600" y="411510"/>
            <a:ext cx="54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Назовите 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дату начала Сталинградской битвы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92080" y="2499742"/>
            <a:ext cx="34563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ИЮЛЯ 1942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НОЯБРЯ 1942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ФЕВРАЛЯ 1943</a:t>
            </a:r>
          </a:p>
          <a:p>
            <a:endParaRPr lang="ru-RU" dirty="0"/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80312" y="195486"/>
            <a:ext cx="1632383" cy="122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54352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1434" y="195486"/>
            <a:ext cx="1632383" cy="122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3568" y="411510"/>
            <a:ext cx="5040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За какой срок Гитлер хотел овладеть Сталинградом?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92080" y="2556634"/>
            <a:ext cx="190821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НЕДЕЛИ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МЕСЯЦ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ПОЛГОДА</a:t>
            </a:r>
          </a:p>
          <a:p>
            <a:pPr algn="r">
              <a:lnSpc>
                <a:spcPct val="100000"/>
              </a:lnSpc>
            </a:pPr>
            <a:endParaRPr lang="ru-RU" sz="1400" b="0" strike="noStrike" spc="-1" dirty="0" smtClean="0">
              <a:latin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5737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/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1" t="6720" r="1" b="14457"/>
          <a:stretch/>
        </p:blipFill>
        <p:spPr>
          <a:xfrm>
            <a:off x="0" y="0"/>
            <a:ext cx="9180512" cy="541569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646098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1434" y="195486"/>
            <a:ext cx="1632383" cy="122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6" y="411510"/>
            <a:ext cx="59766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Какого числа Сталинград подвергся массированным авиаударам?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89471" y="2355726"/>
            <a:ext cx="460851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ИЮЛЯ 1942 ГОДА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АВГУСТА 1942 ГОДА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ЯНВАРЯ 1943 ГОДА</a:t>
            </a:r>
          </a:p>
          <a:p>
            <a:endParaRPr lang="ru-RU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2917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1434" y="195486"/>
            <a:ext cx="1632383" cy="122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7544" y="411510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Сколько дней 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длилась Сталинградская 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битва?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92080" y="2211710"/>
            <a:ext cx="2664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ДЕНЬ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ДНЕЙ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ДНЕЙ</a:t>
            </a:r>
          </a:p>
          <a:p>
            <a:endParaRPr lang="ru-RU" sz="28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041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1434" y="195486"/>
            <a:ext cx="1632383" cy="122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411510"/>
            <a:ext cx="5616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28 июля 1942 года </a:t>
            </a:r>
            <a:r>
              <a:rPr lang="ru-RU" sz="3600" b="1" i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С</a:t>
            </a:r>
            <a:r>
              <a:rPr lang="ru-RU" sz="36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талиным был издан знаменитый приказ № 227. 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Как он назывался?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3651870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«НИ ШАГУ НАЗАД»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607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1434" y="195486"/>
            <a:ext cx="1632383" cy="122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411510"/>
            <a:ext cx="4752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Когда 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закончилась Сталинградская битва?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03470" y="2188845"/>
            <a:ext cx="436101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ФЕВРАЛЯ 1943 ГОДА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ФЕВРАЛЯ 1943 ГОДА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МАЯ 1943 ГОДА</a:t>
            </a:r>
          </a:p>
          <a:p>
            <a:endParaRPr lang="ru-RU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9292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1434" y="195486"/>
            <a:ext cx="1632383" cy="122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520" y="351956"/>
            <a:ext cx="54726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Где находится место, которое защитники Сталинграда называли 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«главной высотой»?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17993" y="2067694"/>
            <a:ext cx="327585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 ПАВЛОВА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МЕЛЬНИЦА ГЕРГАРДТА</a:t>
            </a:r>
          </a:p>
          <a:p>
            <a:pPr>
              <a:lnSpc>
                <a:spcPct val="100000"/>
              </a:lnSpc>
            </a:pPr>
            <a:endParaRPr lang="ru-RU" sz="2800" i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МАМАЕВ КУРГАН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1720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" y="0"/>
            <a:ext cx="91078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21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75656" y="555526"/>
            <a:ext cx="61206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ОБОРОНИТЕЛЬНЫЙ ЭТАП</a:t>
            </a:r>
            <a:endParaRPr lang="ru-RU" sz="3200" b="1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32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июля — </a:t>
            </a:r>
          </a:p>
          <a:p>
            <a:pPr algn="ctr">
              <a:lnSpc>
                <a:spcPct val="100000"/>
              </a:lnSpc>
            </a:pPr>
            <a:r>
              <a:rPr lang="ru-RU" sz="32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ноября 1942 года</a:t>
            </a:r>
          </a:p>
          <a:p>
            <a:pPr algn="ctr">
              <a:lnSpc>
                <a:spcPct val="100000"/>
              </a:lnSpc>
            </a:pPr>
            <a:endParaRPr lang="ru-RU" sz="3200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32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НАСТУПАТЕЛЬНЫЙ ЭТАП</a:t>
            </a:r>
            <a:endParaRPr lang="ru-RU" sz="3200" b="1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32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ноября 1942 — </a:t>
            </a:r>
            <a:endParaRPr lang="ru-RU" sz="3200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32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февраля 1943 года </a:t>
            </a:r>
            <a:endParaRPr lang="ru-RU" sz="3200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32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314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 cstate="print"/>
          <a:srcRect l="4466" r="422"/>
          <a:stretch/>
        </p:blipFill>
        <p:spPr>
          <a:xfrm>
            <a:off x="-46722" y="-2"/>
            <a:ext cx="5915941" cy="5143502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92" t="11216" r="6968" b="-474"/>
          <a:stretch/>
        </p:blipFill>
        <p:spPr>
          <a:xfrm>
            <a:off x="5255568" y="0"/>
            <a:ext cx="3888432" cy="51898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11552" y="-2"/>
            <a:ext cx="144016" cy="5143502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3828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33387" r="6909" b="14973"/>
          <a:stretch/>
        </p:blipFill>
        <p:spPr>
          <a:xfrm>
            <a:off x="0" y="-2147"/>
            <a:ext cx="3709465" cy="3003798"/>
          </a:xfrm>
          <a:prstGeom prst="rect">
            <a:avLst/>
          </a:prstGeom>
        </p:spPr>
      </p:pic>
      <p:pic>
        <p:nvPicPr>
          <p:cNvPr id="3" name="Рисунок 1"/>
          <p:cNvPicPr/>
          <p:nvPr/>
        </p:nvPicPr>
        <p:blipFill>
          <a:blip r:embed="rId5" cstate="print"/>
          <a:stretch/>
        </p:blipFill>
        <p:spPr>
          <a:xfrm>
            <a:off x="3553781" y="0"/>
            <a:ext cx="5587065" cy="3003798"/>
          </a:xfrm>
          <a:prstGeom prst="rect">
            <a:avLst/>
          </a:prstGeom>
          <a:ln w="0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544617" y="-2147"/>
            <a:ext cx="144016" cy="5143502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53780" y="3219822"/>
            <a:ext cx="5338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Враги у ворот Сталинграда, </a:t>
            </a:r>
            <a:endParaRPr lang="ru-RU" sz="2400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Товарищ! Враги у ворот!</a:t>
            </a:r>
            <a:endParaRPr lang="ru-RU" sz="2400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Всей силой, всей яростью надо</a:t>
            </a:r>
            <a:endParaRPr lang="ru-RU" sz="2400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Отбить их, разбить, </a:t>
            </a:r>
            <a:r>
              <a:rPr lang="ru-RU" sz="2400" i="1" spc="-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побороть!</a:t>
            </a:r>
            <a:endParaRPr lang="ru-RU" sz="24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358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75" r="597"/>
          <a:stretch/>
        </p:blipFill>
        <p:spPr>
          <a:xfrm>
            <a:off x="-13509" y="0"/>
            <a:ext cx="3823038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09529" y="0"/>
            <a:ext cx="144016" cy="5143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283968" y="1851670"/>
            <a:ext cx="47525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«Немецкие оккупанты рвутся </a:t>
            </a:r>
            <a:endParaRPr lang="ru-RU" sz="2400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Сталинграду, к Волге.</a:t>
            </a:r>
            <a:endParaRPr lang="ru-RU" sz="2400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Пора кончить отступление.  </a:t>
            </a:r>
            <a:endParaRPr lang="ru-RU" sz="2400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 шагу назад!»</a:t>
            </a:r>
            <a:endParaRPr lang="ru-RU" sz="2400" i="1" strike="noStrike" spc="-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8533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2" t="28977"/>
          <a:stretch/>
        </p:blipFill>
        <p:spPr>
          <a:xfrm>
            <a:off x="0" y="-22440"/>
            <a:ext cx="9144000" cy="51799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12160" y="82828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</a:t>
            </a:r>
            <a:r>
              <a:rPr lang="ru-RU" b="1" i="1" dirty="0" smtClean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августа 1942 года</a:t>
            </a:r>
            <a:endParaRPr lang="ru-RU" b="1" i="1" dirty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2160" y="550398"/>
            <a:ext cx="33843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забывайте грозные года,</a:t>
            </a:r>
            <a:endParaRPr lang="ru-RU" sz="1400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4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кипела волжская вода.</a:t>
            </a:r>
            <a:endParaRPr lang="ru-RU" sz="1400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4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Земля тонула в ярости огня,</a:t>
            </a:r>
            <a:endParaRPr lang="ru-RU" sz="1400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400" b="1" i="1" spc="-1" dirty="0">
                <a:solidFill>
                  <a:srgbClr val="A924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не было ни ночи и ни дня...</a:t>
            </a:r>
            <a:endParaRPr lang="ru-RU" sz="1400" b="1" i="1" strike="noStrike" spc="-1" dirty="0" smtClean="0">
              <a:solidFill>
                <a:srgbClr val="A924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491309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802</Words>
  <Application>Microsoft Office PowerPoint</Application>
  <PresentationFormat>Экран (16:9)</PresentationFormat>
  <Paragraphs>251</Paragraphs>
  <Slides>45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Антипина Марина</dc:creator>
  <cp:lastModifiedBy>Калинина Светлана</cp:lastModifiedBy>
  <cp:revision>28</cp:revision>
  <dcterms:created xsi:type="dcterms:W3CDTF">2023-03-15T11:09:23Z</dcterms:created>
  <dcterms:modified xsi:type="dcterms:W3CDTF">2023-06-29T09:30:30Z</dcterms:modified>
</cp:coreProperties>
</file>